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6" r:id="rId2"/>
    <p:sldId id="257" r:id="rId3"/>
    <p:sldId id="305" r:id="rId4"/>
    <p:sldId id="386" r:id="rId5"/>
    <p:sldId id="304" r:id="rId6"/>
    <p:sldId id="308" r:id="rId7"/>
    <p:sldId id="349" r:id="rId8"/>
    <p:sldId id="404" r:id="rId9"/>
    <p:sldId id="350" r:id="rId10"/>
    <p:sldId id="351" r:id="rId11"/>
    <p:sldId id="358" r:id="rId12"/>
    <p:sldId id="357" r:id="rId13"/>
    <p:sldId id="414" r:id="rId14"/>
    <p:sldId id="405" r:id="rId15"/>
    <p:sldId id="406" r:id="rId16"/>
    <p:sldId id="407" r:id="rId17"/>
    <p:sldId id="372" r:id="rId18"/>
    <p:sldId id="398" r:id="rId19"/>
    <p:sldId id="415" r:id="rId20"/>
    <p:sldId id="416" r:id="rId21"/>
    <p:sldId id="408" r:id="rId22"/>
    <p:sldId id="371" r:id="rId23"/>
    <p:sldId id="361" r:id="rId24"/>
    <p:sldId id="373" r:id="rId25"/>
    <p:sldId id="364" r:id="rId26"/>
    <p:sldId id="370" r:id="rId27"/>
    <p:sldId id="362" r:id="rId28"/>
    <p:sldId id="374" r:id="rId29"/>
    <p:sldId id="399" r:id="rId30"/>
    <p:sldId id="411" r:id="rId31"/>
    <p:sldId id="400" r:id="rId32"/>
    <p:sldId id="417" r:id="rId33"/>
    <p:sldId id="418" r:id="rId34"/>
    <p:sldId id="419" r:id="rId35"/>
    <p:sldId id="412" r:id="rId36"/>
    <p:sldId id="367" r:id="rId37"/>
    <p:sldId id="387" r:id="rId38"/>
    <p:sldId id="363" r:id="rId39"/>
    <p:sldId id="394" r:id="rId40"/>
    <p:sldId id="375" r:id="rId41"/>
    <p:sldId id="397" r:id="rId42"/>
    <p:sldId id="413" r:id="rId43"/>
    <p:sldId id="393" r:id="rId44"/>
    <p:sldId id="396" r:id="rId45"/>
    <p:sldId id="392" r:id="rId46"/>
    <p:sldId id="395" r:id="rId47"/>
    <p:sldId id="420" r:id="rId48"/>
    <p:sldId id="421" r:id="rId49"/>
    <p:sldId id="410" r:id="rId50"/>
    <p:sldId id="368" r:id="rId51"/>
    <p:sldId id="390" r:id="rId52"/>
    <p:sldId id="356"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9C"/>
    <a:srgbClr val="FFC7CE"/>
    <a:srgbClr val="C6EFCE"/>
    <a:srgbClr val="BC8732"/>
    <a:srgbClr val="9C5700"/>
    <a:srgbClr val="9D855B"/>
    <a:srgbClr val="883A3D"/>
    <a:srgbClr val="BFBFBF"/>
    <a:srgbClr val="FEFDFC"/>
    <a:srgbClr val="F8D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84020" autoAdjust="0"/>
  </p:normalViewPr>
  <p:slideViewPr>
    <p:cSldViewPr snapToGrid="0">
      <p:cViewPr varScale="1">
        <p:scale>
          <a:sx n="96" d="100"/>
          <a:sy n="96" d="100"/>
        </p:scale>
        <p:origin x="588" y="72"/>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H:\Stage%20M2%20(Symc&#233;a)\Donn&#233;e\Donn&#233;es%20trait&#233;es%20ou%20produites\Zones%20humides\Inventaire%20ZH%20Symc&#233;a\ZH_inonda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ZHP</c:v>
          </c:tx>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Notations!$D$1:$J$1</c:f>
              <c:strCache>
                <c:ptCount val="7"/>
                <c:pt idx="0">
                  <c:v>Expansion des crues  / recharge des nappes</c:v>
                </c:pt>
                <c:pt idx="1">
                  <c:v>Drainage général de la zone</c:v>
                </c:pt>
                <c:pt idx="2">
                  <c:v>Potentiel de dénitrification</c:v>
                </c:pt>
                <c:pt idx="3">
                  <c:v>Assimilation / séquestration végétale de l'azote</c:v>
                </c:pt>
                <c:pt idx="4">
                  <c:v>Stockage du carbone dans le sol et le couvert végétal</c:v>
                </c:pt>
                <c:pt idx="5">
                  <c:v>support des habitats et équirépartition</c:v>
                </c:pt>
                <c:pt idx="6">
                  <c:v>Connexion des habitats dans le paysage / fragmentation</c:v>
                </c:pt>
              </c:strCache>
            </c:strRef>
          </c:cat>
          <c:val>
            <c:numRef>
              <c:f>Notations!$D$48:$J$48</c:f>
              <c:numCache>
                <c:formatCode>General</c:formatCode>
                <c:ptCount val="7"/>
                <c:pt idx="0">
                  <c:v>0.73684210526315785</c:v>
                </c:pt>
                <c:pt idx="1">
                  <c:v>2</c:v>
                </c:pt>
                <c:pt idx="2">
                  <c:v>3.0526315789473686</c:v>
                </c:pt>
                <c:pt idx="3">
                  <c:v>3.5789473684210527</c:v>
                </c:pt>
                <c:pt idx="4">
                  <c:v>2.263157894736842</c:v>
                </c:pt>
                <c:pt idx="5">
                  <c:v>2.1052631578947367</c:v>
                </c:pt>
                <c:pt idx="6">
                  <c:v>2.5555555555555554</c:v>
                </c:pt>
              </c:numCache>
            </c:numRef>
          </c:val>
          <c:extLst>
            <c:ext xmlns:c16="http://schemas.microsoft.com/office/drawing/2014/chart" uri="{C3380CC4-5D6E-409C-BE32-E72D297353CC}">
              <c16:uniqueId val="{00000000-D1EB-4D83-B1AA-21BBCB808379}"/>
            </c:ext>
          </c:extLst>
        </c:ser>
        <c:ser>
          <c:idx val="1"/>
          <c:order val="1"/>
          <c:tx>
            <c:v>ZHR</c:v>
          </c:tx>
          <c:spPr>
            <a:solidFill>
              <a:schemeClr val="accent2"/>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Notations!$D$1:$J$1</c:f>
              <c:strCache>
                <c:ptCount val="7"/>
                <c:pt idx="0">
                  <c:v>Expansion des crues  / recharge des nappes</c:v>
                </c:pt>
                <c:pt idx="1">
                  <c:v>Drainage général de la zone</c:v>
                </c:pt>
                <c:pt idx="2">
                  <c:v>Potentiel de dénitrification</c:v>
                </c:pt>
                <c:pt idx="3">
                  <c:v>Assimilation / séquestration végétale de l'azote</c:v>
                </c:pt>
                <c:pt idx="4">
                  <c:v>Stockage du carbone dans le sol et le couvert végétal</c:v>
                </c:pt>
                <c:pt idx="5">
                  <c:v>support des habitats et équirépartition</c:v>
                </c:pt>
                <c:pt idx="6">
                  <c:v>Connexion des habitats dans le paysage / fragmentation</c:v>
                </c:pt>
              </c:strCache>
            </c:strRef>
          </c:cat>
          <c:val>
            <c:numRef>
              <c:f>Notations!$D$49:$J$49</c:f>
              <c:numCache>
                <c:formatCode>General</c:formatCode>
                <c:ptCount val="7"/>
                <c:pt idx="0">
                  <c:v>1.4285714285714286</c:v>
                </c:pt>
                <c:pt idx="1">
                  <c:v>2.8571428571428572</c:v>
                </c:pt>
                <c:pt idx="2">
                  <c:v>3.8571428571428572</c:v>
                </c:pt>
                <c:pt idx="3">
                  <c:v>4.2857142857142856</c:v>
                </c:pt>
                <c:pt idx="4">
                  <c:v>3.5714285714285716</c:v>
                </c:pt>
                <c:pt idx="5">
                  <c:v>3.25</c:v>
                </c:pt>
                <c:pt idx="6">
                  <c:v>2.8571428571428572</c:v>
                </c:pt>
              </c:numCache>
            </c:numRef>
          </c:val>
          <c:extLst>
            <c:ext xmlns:c16="http://schemas.microsoft.com/office/drawing/2014/chart" uri="{C3380CC4-5D6E-409C-BE32-E72D297353CC}">
              <c16:uniqueId val="{00000001-D1EB-4D83-B1AA-21BBCB808379}"/>
            </c:ext>
          </c:extLst>
        </c:ser>
        <c:dLbls>
          <c:showLegendKey val="0"/>
          <c:showVal val="0"/>
          <c:showCatName val="0"/>
          <c:showSerName val="0"/>
          <c:showPercent val="0"/>
          <c:showBubbleSize val="0"/>
        </c:dLbls>
        <c:gapWidth val="219"/>
        <c:overlap val="-27"/>
        <c:axId val="664269487"/>
        <c:axId val="224946719"/>
      </c:barChart>
      <c:catAx>
        <c:axId val="664269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224946719"/>
        <c:crosses val="autoZero"/>
        <c:auto val="1"/>
        <c:lblAlgn val="ctr"/>
        <c:lblOffset val="100"/>
        <c:noMultiLvlLbl val="0"/>
      </c:catAx>
      <c:valAx>
        <c:axId val="224946719"/>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64269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F78AE-6B8A-44B9-849F-5AFBC04D5B89}" type="doc">
      <dgm:prSet loTypeId="urn:microsoft.com/office/officeart/2005/8/layout/process5" loCatId="process" qsTypeId="urn:microsoft.com/office/officeart/2005/8/quickstyle/simple1" qsCatId="simple" csTypeId="urn:microsoft.com/office/officeart/2005/8/colors/accent2_5" csCatId="accent2" phldr="1"/>
      <dgm:spPr/>
      <dgm:t>
        <a:bodyPr/>
        <a:lstStyle/>
        <a:p>
          <a:endParaRPr lang="fr-FR"/>
        </a:p>
      </dgm:t>
    </dgm:pt>
    <dgm:pt modelId="{4CAD9371-4EEF-4F5D-8818-C83D2B4A22F8}">
      <dgm:prSet phldrT="[Texte]"/>
      <dgm:spPr/>
      <dgm:t>
        <a:bodyPr/>
        <a:lstStyle/>
        <a:p>
          <a:r>
            <a:rPr lang="fr-FR" dirty="0"/>
            <a:t>Etat des lieux</a:t>
          </a:r>
        </a:p>
      </dgm:t>
    </dgm:pt>
    <dgm:pt modelId="{F3B3D85C-F747-4BBA-981E-47AAABCBE836}" type="parTrans" cxnId="{2EA3D994-87AD-4556-A12E-89116F28517C}">
      <dgm:prSet/>
      <dgm:spPr/>
      <dgm:t>
        <a:bodyPr/>
        <a:lstStyle/>
        <a:p>
          <a:endParaRPr lang="fr-FR"/>
        </a:p>
      </dgm:t>
    </dgm:pt>
    <dgm:pt modelId="{E572353F-8DFE-4217-AE0B-B04F8C92D04D}" type="sibTrans" cxnId="{2EA3D994-87AD-4556-A12E-89116F28517C}">
      <dgm:prSet/>
      <dgm:spPr/>
      <dgm:t>
        <a:bodyPr/>
        <a:lstStyle/>
        <a:p>
          <a:endParaRPr lang="fr-FR"/>
        </a:p>
      </dgm:t>
    </dgm:pt>
    <dgm:pt modelId="{5A8E0730-CF18-43A7-9EE0-6A35C9ED0B40}">
      <dgm:prSet phldrT="[Texte]"/>
      <dgm:spPr/>
      <dgm:t>
        <a:bodyPr/>
        <a:lstStyle/>
        <a:p>
          <a:r>
            <a:rPr lang="fr-FR" dirty="0"/>
            <a:t>Diagnostic</a:t>
          </a:r>
        </a:p>
      </dgm:t>
    </dgm:pt>
    <dgm:pt modelId="{16F697FF-3C73-4A8A-A85B-05B6E77F97E2}" type="parTrans" cxnId="{0BBB9F23-F8D0-420B-BF14-D46225F22DDE}">
      <dgm:prSet/>
      <dgm:spPr/>
      <dgm:t>
        <a:bodyPr/>
        <a:lstStyle/>
        <a:p>
          <a:endParaRPr lang="fr-FR"/>
        </a:p>
      </dgm:t>
    </dgm:pt>
    <dgm:pt modelId="{6EC7CC86-9527-4C78-88E7-D88C59EFB043}" type="sibTrans" cxnId="{0BBB9F23-F8D0-420B-BF14-D46225F22DDE}">
      <dgm:prSet/>
      <dgm:spPr/>
      <dgm:t>
        <a:bodyPr/>
        <a:lstStyle/>
        <a:p>
          <a:endParaRPr lang="fr-FR"/>
        </a:p>
      </dgm:t>
    </dgm:pt>
    <dgm:pt modelId="{447A7605-DE5D-4D2A-A93C-ABF3C4A084D3}">
      <dgm:prSet phldrT="[Texte]"/>
      <dgm:spPr/>
      <dgm:t>
        <a:bodyPr/>
        <a:lstStyle/>
        <a:p>
          <a:r>
            <a:rPr lang="fr-FR" dirty="0"/>
            <a:t>Enjeux et objectifs</a:t>
          </a:r>
        </a:p>
      </dgm:t>
    </dgm:pt>
    <dgm:pt modelId="{1BA3E054-A705-4470-B342-AD5F3A04F799}" type="parTrans" cxnId="{D3D420FF-7300-42D5-9FA1-994554A0672C}">
      <dgm:prSet/>
      <dgm:spPr/>
      <dgm:t>
        <a:bodyPr/>
        <a:lstStyle/>
        <a:p>
          <a:endParaRPr lang="fr-FR"/>
        </a:p>
      </dgm:t>
    </dgm:pt>
    <dgm:pt modelId="{B63049EA-FA15-40A1-9F89-C7495FD2CD16}" type="sibTrans" cxnId="{D3D420FF-7300-42D5-9FA1-994554A0672C}">
      <dgm:prSet/>
      <dgm:spPr/>
      <dgm:t>
        <a:bodyPr/>
        <a:lstStyle/>
        <a:p>
          <a:endParaRPr lang="fr-FR"/>
        </a:p>
      </dgm:t>
    </dgm:pt>
    <dgm:pt modelId="{E0811B5E-61A0-413D-AD60-2060FC9DE496}">
      <dgm:prSet phldrT="[Texte]"/>
      <dgm:spPr/>
      <dgm:t>
        <a:bodyPr/>
        <a:lstStyle/>
        <a:p>
          <a:r>
            <a:rPr lang="fr-FR" dirty="0"/>
            <a:t>Dispositions</a:t>
          </a:r>
        </a:p>
      </dgm:t>
    </dgm:pt>
    <dgm:pt modelId="{1254A52E-414C-43F9-80BC-6D9E238F557D}" type="parTrans" cxnId="{3C580585-246D-4A89-B094-610228C944A8}">
      <dgm:prSet/>
      <dgm:spPr/>
      <dgm:t>
        <a:bodyPr/>
        <a:lstStyle/>
        <a:p>
          <a:endParaRPr lang="fr-FR"/>
        </a:p>
      </dgm:t>
    </dgm:pt>
    <dgm:pt modelId="{88EF53D7-D6A6-4725-BE2A-FEE190360555}" type="sibTrans" cxnId="{3C580585-246D-4A89-B094-610228C944A8}">
      <dgm:prSet/>
      <dgm:spPr/>
      <dgm:t>
        <a:bodyPr/>
        <a:lstStyle/>
        <a:p>
          <a:endParaRPr lang="fr-FR"/>
        </a:p>
      </dgm:t>
    </dgm:pt>
    <dgm:pt modelId="{3465AB2C-539B-424A-9952-7627A892F532}">
      <dgm:prSet phldrT="[Texte]"/>
      <dgm:spPr/>
      <dgm:t>
        <a:bodyPr/>
        <a:lstStyle/>
        <a:p>
          <a:r>
            <a:rPr lang="fr-FR" dirty="0"/>
            <a:t>Règles</a:t>
          </a:r>
        </a:p>
      </dgm:t>
    </dgm:pt>
    <dgm:pt modelId="{73AC76F2-844E-46C2-BE82-1E95374FC506}" type="parTrans" cxnId="{991037CA-453C-407A-83C3-2F5D18E3E5BD}">
      <dgm:prSet/>
      <dgm:spPr/>
      <dgm:t>
        <a:bodyPr/>
        <a:lstStyle/>
        <a:p>
          <a:endParaRPr lang="fr-FR"/>
        </a:p>
      </dgm:t>
    </dgm:pt>
    <dgm:pt modelId="{B140C217-2E46-4053-A784-FF1B6CE1FC6B}" type="sibTrans" cxnId="{991037CA-453C-407A-83C3-2F5D18E3E5BD}">
      <dgm:prSet/>
      <dgm:spPr/>
      <dgm:t>
        <a:bodyPr/>
        <a:lstStyle/>
        <a:p>
          <a:endParaRPr lang="fr-FR"/>
        </a:p>
      </dgm:t>
    </dgm:pt>
    <dgm:pt modelId="{7F5A0094-29F6-4B93-AD3E-5C2F19D85B40}" type="pres">
      <dgm:prSet presAssocID="{3C8F78AE-6B8A-44B9-849F-5AFBC04D5B89}" presName="diagram" presStyleCnt="0">
        <dgm:presLayoutVars>
          <dgm:dir/>
          <dgm:resizeHandles val="exact"/>
        </dgm:presLayoutVars>
      </dgm:prSet>
      <dgm:spPr/>
    </dgm:pt>
    <dgm:pt modelId="{56E7D53F-0C94-4A57-8E7D-0ADAA3895BDB}" type="pres">
      <dgm:prSet presAssocID="{4CAD9371-4EEF-4F5D-8818-C83D2B4A22F8}" presName="node" presStyleLbl="node1" presStyleIdx="0" presStyleCnt="5">
        <dgm:presLayoutVars>
          <dgm:bulletEnabled val="1"/>
        </dgm:presLayoutVars>
      </dgm:prSet>
      <dgm:spPr/>
    </dgm:pt>
    <dgm:pt modelId="{F2D3D773-0334-4462-823C-E638CCBAF52A}" type="pres">
      <dgm:prSet presAssocID="{E572353F-8DFE-4217-AE0B-B04F8C92D04D}" presName="sibTrans" presStyleLbl="sibTrans2D1" presStyleIdx="0" presStyleCnt="4"/>
      <dgm:spPr/>
    </dgm:pt>
    <dgm:pt modelId="{84128017-1B36-4A21-8BA2-5B9CCF23BF4A}" type="pres">
      <dgm:prSet presAssocID="{E572353F-8DFE-4217-AE0B-B04F8C92D04D}" presName="connectorText" presStyleLbl="sibTrans2D1" presStyleIdx="0" presStyleCnt="4"/>
      <dgm:spPr/>
    </dgm:pt>
    <dgm:pt modelId="{0AC53D99-4F41-4CEA-9F00-6B9C67DE4128}" type="pres">
      <dgm:prSet presAssocID="{5A8E0730-CF18-43A7-9EE0-6A35C9ED0B40}" presName="node" presStyleLbl="node1" presStyleIdx="1" presStyleCnt="5">
        <dgm:presLayoutVars>
          <dgm:bulletEnabled val="1"/>
        </dgm:presLayoutVars>
      </dgm:prSet>
      <dgm:spPr/>
    </dgm:pt>
    <dgm:pt modelId="{8BACB05F-C19A-47B2-BAA9-1A07B762EE86}" type="pres">
      <dgm:prSet presAssocID="{6EC7CC86-9527-4C78-88E7-D88C59EFB043}" presName="sibTrans" presStyleLbl="sibTrans2D1" presStyleIdx="1" presStyleCnt="4"/>
      <dgm:spPr/>
    </dgm:pt>
    <dgm:pt modelId="{954CD8D2-57F4-4B8A-8E76-0FE57ED2C446}" type="pres">
      <dgm:prSet presAssocID="{6EC7CC86-9527-4C78-88E7-D88C59EFB043}" presName="connectorText" presStyleLbl="sibTrans2D1" presStyleIdx="1" presStyleCnt="4"/>
      <dgm:spPr/>
    </dgm:pt>
    <dgm:pt modelId="{CC9FB091-000A-491A-AB9F-C2588612D1E0}" type="pres">
      <dgm:prSet presAssocID="{447A7605-DE5D-4D2A-A93C-ABF3C4A084D3}" presName="node" presStyleLbl="node1" presStyleIdx="2" presStyleCnt="5">
        <dgm:presLayoutVars>
          <dgm:bulletEnabled val="1"/>
        </dgm:presLayoutVars>
      </dgm:prSet>
      <dgm:spPr/>
    </dgm:pt>
    <dgm:pt modelId="{FDD94A5D-17CD-492D-8FE4-D69F351BAB5E}" type="pres">
      <dgm:prSet presAssocID="{B63049EA-FA15-40A1-9F89-C7495FD2CD16}" presName="sibTrans" presStyleLbl="sibTrans2D1" presStyleIdx="2" presStyleCnt="4"/>
      <dgm:spPr/>
    </dgm:pt>
    <dgm:pt modelId="{1FD74FCB-A5F0-418F-A2B4-6091A296EB76}" type="pres">
      <dgm:prSet presAssocID="{B63049EA-FA15-40A1-9F89-C7495FD2CD16}" presName="connectorText" presStyleLbl="sibTrans2D1" presStyleIdx="2" presStyleCnt="4"/>
      <dgm:spPr/>
    </dgm:pt>
    <dgm:pt modelId="{65644DBC-EFC7-445B-ACA4-96FBB883B22C}" type="pres">
      <dgm:prSet presAssocID="{E0811B5E-61A0-413D-AD60-2060FC9DE496}" presName="node" presStyleLbl="node1" presStyleIdx="3" presStyleCnt="5">
        <dgm:presLayoutVars>
          <dgm:bulletEnabled val="1"/>
        </dgm:presLayoutVars>
      </dgm:prSet>
      <dgm:spPr/>
    </dgm:pt>
    <dgm:pt modelId="{EE7FCD4D-688C-4FCA-B5D6-16A89B469F09}" type="pres">
      <dgm:prSet presAssocID="{88EF53D7-D6A6-4725-BE2A-FEE190360555}" presName="sibTrans" presStyleLbl="sibTrans2D1" presStyleIdx="3" presStyleCnt="4"/>
      <dgm:spPr/>
    </dgm:pt>
    <dgm:pt modelId="{466282CC-7F0D-42AC-A240-ECD59747A3DA}" type="pres">
      <dgm:prSet presAssocID="{88EF53D7-D6A6-4725-BE2A-FEE190360555}" presName="connectorText" presStyleLbl="sibTrans2D1" presStyleIdx="3" presStyleCnt="4"/>
      <dgm:spPr/>
    </dgm:pt>
    <dgm:pt modelId="{A4F24873-7441-4728-AD31-DD917962F6C6}" type="pres">
      <dgm:prSet presAssocID="{3465AB2C-539B-424A-9952-7627A892F532}" presName="node" presStyleLbl="node1" presStyleIdx="4" presStyleCnt="5">
        <dgm:presLayoutVars>
          <dgm:bulletEnabled val="1"/>
        </dgm:presLayoutVars>
      </dgm:prSet>
      <dgm:spPr/>
    </dgm:pt>
  </dgm:ptLst>
  <dgm:cxnLst>
    <dgm:cxn modelId="{601D9201-496B-4310-9405-2701B6066AAE}" type="presOf" srcId="{E0811B5E-61A0-413D-AD60-2060FC9DE496}" destId="{65644DBC-EFC7-445B-ACA4-96FBB883B22C}" srcOrd="0" destOrd="0" presId="urn:microsoft.com/office/officeart/2005/8/layout/process5"/>
    <dgm:cxn modelId="{4EE45D06-8456-469E-959F-1E0E88304C9C}" type="presOf" srcId="{88EF53D7-D6A6-4725-BE2A-FEE190360555}" destId="{466282CC-7F0D-42AC-A240-ECD59747A3DA}" srcOrd="1" destOrd="0" presId="urn:microsoft.com/office/officeart/2005/8/layout/process5"/>
    <dgm:cxn modelId="{0BBB9F23-F8D0-420B-BF14-D46225F22DDE}" srcId="{3C8F78AE-6B8A-44B9-849F-5AFBC04D5B89}" destId="{5A8E0730-CF18-43A7-9EE0-6A35C9ED0B40}" srcOrd="1" destOrd="0" parTransId="{16F697FF-3C73-4A8A-A85B-05B6E77F97E2}" sibTransId="{6EC7CC86-9527-4C78-88E7-D88C59EFB043}"/>
    <dgm:cxn modelId="{C4134F40-036C-49EE-86B6-45C1F57EFC08}" type="presOf" srcId="{3465AB2C-539B-424A-9952-7627A892F532}" destId="{A4F24873-7441-4728-AD31-DD917962F6C6}" srcOrd="0" destOrd="0" presId="urn:microsoft.com/office/officeart/2005/8/layout/process5"/>
    <dgm:cxn modelId="{1FD11A42-2C77-4195-98FA-7B23A5BF9002}" type="presOf" srcId="{6EC7CC86-9527-4C78-88E7-D88C59EFB043}" destId="{8BACB05F-C19A-47B2-BAA9-1A07B762EE86}" srcOrd="0" destOrd="0" presId="urn:microsoft.com/office/officeart/2005/8/layout/process5"/>
    <dgm:cxn modelId="{73E2DF6A-AF10-41AC-A286-FC9E430A8396}" type="presOf" srcId="{88EF53D7-D6A6-4725-BE2A-FEE190360555}" destId="{EE7FCD4D-688C-4FCA-B5D6-16A89B469F09}" srcOrd="0" destOrd="0" presId="urn:microsoft.com/office/officeart/2005/8/layout/process5"/>
    <dgm:cxn modelId="{9BF4074D-27E2-4385-8527-0AA8CB8F7F47}" type="presOf" srcId="{E572353F-8DFE-4217-AE0B-B04F8C92D04D}" destId="{F2D3D773-0334-4462-823C-E638CCBAF52A}" srcOrd="0" destOrd="0" presId="urn:microsoft.com/office/officeart/2005/8/layout/process5"/>
    <dgm:cxn modelId="{14A20B50-283C-4A63-8F62-437FF6CB1E28}" type="presOf" srcId="{B63049EA-FA15-40A1-9F89-C7495FD2CD16}" destId="{1FD74FCB-A5F0-418F-A2B4-6091A296EB76}" srcOrd="1" destOrd="0" presId="urn:microsoft.com/office/officeart/2005/8/layout/process5"/>
    <dgm:cxn modelId="{CCA54474-39BA-4085-9F40-D733502E3A40}" type="presOf" srcId="{B63049EA-FA15-40A1-9F89-C7495FD2CD16}" destId="{FDD94A5D-17CD-492D-8FE4-D69F351BAB5E}" srcOrd="0" destOrd="0" presId="urn:microsoft.com/office/officeart/2005/8/layout/process5"/>
    <dgm:cxn modelId="{2C02D877-9488-404B-B5F7-7BD6487CA9EA}" type="presOf" srcId="{5A8E0730-CF18-43A7-9EE0-6A35C9ED0B40}" destId="{0AC53D99-4F41-4CEA-9F00-6B9C67DE4128}" srcOrd="0" destOrd="0" presId="urn:microsoft.com/office/officeart/2005/8/layout/process5"/>
    <dgm:cxn modelId="{3C580585-246D-4A89-B094-610228C944A8}" srcId="{3C8F78AE-6B8A-44B9-849F-5AFBC04D5B89}" destId="{E0811B5E-61A0-413D-AD60-2060FC9DE496}" srcOrd="3" destOrd="0" parTransId="{1254A52E-414C-43F9-80BC-6D9E238F557D}" sibTransId="{88EF53D7-D6A6-4725-BE2A-FEE190360555}"/>
    <dgm:cxn modelId="{13846588-FD1F-4205-88DC-CAC7808F0001}" type="presOf" srcId="{E572353F-8DFE-4217-AE0B-B04F8C92D04D}" destId="{84128017-1B36-4A21-8BA2-5B9CCF23BF4A}" srcOrd="1" destOrd="0" presId="urn:microsoft.com/office/officeart/2005/8/layout/process5"/>
    <dgm:cxn modelId="{538BDB91-47A9-4F41-897F-F551AD186C64}" type="presOf" srcId="{4CAD9371-4EEF-4F5D-8818-C83D2B4A22F8}" destId="{56E7D53F-0C94-4A57-8E7D-0ADAA3895BDB}" srcOrd="0" destOrd="0" presId="urn:microsoft.com/office/officeart/2005/8/layout/process5"/>
    <dgm:cxn modelId="{1DE2D093-2179-4072-B38C-470E14349A6D}" type="presOf" srcId="{447A7605-DE5D-4D2A-A93C-ABF3C4A084D3}" destId="{CC9FB091-000A-491A-AB9F-C2588612D1E0}" srcOrd="0" destOrd="0" presId="urn:microsoft.com/office/officeart/2005/8/layout/process5"/>
    <dgm:cxn modelId="{2EA3D994-87AD-4556-A12E-89116F28517C}" srcId="{3C8F78AE-6B8A-44B9-849F-5AFBC04D5B89}" destId="{4CAD9371-4EEF-4F5D-8818-C83D2B4A22F8}" srcOrd="0" destOrd="0" parTransId="{F3B3D85C-F747-4BBA-981E-47AAABCBE836}" sibTransId="{E572353F-8DFE-4217-AE0B-B04F8C92D04D}"/>
    <dgm:cxn modelId="{E4FA6396-BC9C-4B1B-AE7F-54B21A13BD12}" type="presOf" srcId="{6EC7CC86-9527-4C78-88E7-D88C59EFB043}" destId="{954CD8D2-57F4-4B8A-8E76-0FE57ED2C446}" srcOrd="1" destOrd="0" presId="urn:microsoft.com/office/officeart/2005/8/layout/process5"/>
    <dgm:cxn modelId="{991037CA-453C-407A-83C3-2F5D18E3E5BD}" srcId="{3C8F78AE-6B8A-44B9-849F-5AFBC04D5B89}" destId="{3465AB2C-539B-424A-9952-7627A892F532}" srcOrd="4" destOrd="0" parTransId="{73AC76F2-844E-46C2-BE82-1E95374FC506}" sibTransId="{B140C217-2E46-4053-A784-FF1B6CE1FC6B}"/>
    <dgm:cxn modelId="{C63F32D9-3458-4A65-A802-3307A0F68464}" type="presOf" srcId="{3C8F78AE-6B8A-44B9-849F-5AFBC04D5B89}" destId="{7F5A0094-29F6-4B93-AD3E-5C2F19D85B40}" srcOrd="0" destOrd="0" presId="urn:microsoft.com/office/officeart/2005/8/layout/process5"/>
    <dgm:cxn modelId="{D3D420FF-7300-42D5-9FA1-994554A0672C}" srcId="{3C8F78AE-6B8A-44B9-849F-5AFBC04D5B89}" destId="{447A7605-DE5D-4D2A-A93C-ABF3C4A084D3}" srcOrd="2" destOrd="0" parTransId="{1BA3E054-A705-4470-B342-AD5F3A04F799}" sibTransId="{B63049EA-FA15-40A1-9F89-C7495FD2CD16}"/>
    <dgm:cxn modelId="{1AB2669F-3D05-43E4-BB11-2F9D5E6E6120}" type="presParOf" srcId="{7F5A0094-29F6-4B93-AD3E-5C2F19D85B40}" destId="{56E7D53F-0C94-4A57-8E7D-0ADAA3895BDB}" srcOrd="0" destOrd="0" presId="urn:microsoft.com/office/officeart/2005/8/layout/process5"/>
    <dgm:cxn modelId="{5304A2A7-3DF2-4EA9-8538-B724E1FE67A5}" type="presParOf" srcId="{7F5A0094-29F6-4B93-AD3E-5C2F19D85B40}" destId="{F2D3D773-0334-4462-823C-E638CCBAF52A}" srcOrd="1" destOrd="0" presId="urn:microsoft.com/office/officeart/2005/8/layout/process5"/>
    <dgm:cxn modelId="{49D182BA-1C34-491A-856F-21C1173E1804}" type="presParOf" srcId="{F2D3D773-0334-4462-823C-E638CCBAF52A}" destId="{84128017-1B36-4A21-8BA2-5B9CCF23BF4A}" srcOrd="0" destOrd="0" presId="urn:microsoft.com/office/officeart/2005/8/layout/process5"/>
    <dgm:cxn modelId="{4468EC3E-4C20-4E2C-9BE8-E371B5FE1CAE}" type="presParOf" srcId="{7F5A0094-29F6-4B93-AD3E-5C2F19D85B40}" destId="{0AC53D99-4F41-4CEA-9F00-6B9C67DE4128}" srcOrd="2" destOrd="0" presId="urn:microsoft.com/office/officeart/2005/8/layout/process5"/>
    <dgm:cxn modelId="{5ED18937-4592-4C3A-8FB7-8653D64DF287}" type="presParOf" srcId="{7F5A0094-29F6-4B93-AD3E-5C2F19D85B40}" destId="{8BACB05F-C19A-47B2-BAA9-1A07B762EE86}" srcOrd="3" destOrd="0" presId="urn:microsoft.com/office/officeart/2005/8/layout/process5"/>
    <dgm:cxn modelId="{31ABD844-3037-4693-8AEE-7A7ACB255EE3}" type="presParOf" srcId="{8BACB05F-C19A-47B2-BAA9-1A07B762EE86}" destId="{954CD8D2-57F4-4B8A-8E76-0FE57ED2C446}" srcOrd="0" destOrd="0" presId="urn:microsoft.com/office/officeart/2005/8/layout/process5"/>
    <dgm:cxn modelId="{92B73E70-29EA-4AEC-86A6-B199291ACB4F}" type="presParOf" srcId="{7F5A0094-29F6-4B93-AD3E-5C2F19D85B40}" destId="{CC9FB091-000A-491A-AB9F-C2588612D1E0}" srcOrd="4" destOrd="0" presId="urn:microsoft.com/office/officeart/2005/8/layout/process5"/>
    <dgm:cxn modelId="{89193E06-6657-4891-8222-5A13173615FC}" type="presParOf" srcId="{7F5A0094-29F6-4B93-AD3E-5C2F19D85B40}" destId="{FDD94A5D-17CD-492D-8FE4-D69F351BAB5E}" srcOrd="5" destOrd="0" presId="urn:microsoft.com/office/officeart/2005/8/layout/process5"/>
    <dgm:cxn modelId="{AA1802A8-A529-4DAE-B816-0CF6A147ECE2}" type="presParOf" srcId="{FDD94A5D-17CD-492D-8FE4-D69F351BAB5E}" destId="{1FD74FCB-A5F0-418F-A2B4-6091A296EB76}" srcOrd="0" destOrd="0" presId="urn:microsoft.com/office/officeart/2005/8/layout/process5"/>
    <dgm:cxn modelId="{59A0A31F-090E-44BA-ADF7-544B2E18538C}" type="presParOf" srcId="{7F5A0094-29F6-4B93-AD3E-5C2F19D85B40}" destId="{65644DBC-EFC7-445B-ACA4-96FBB883B22C}" srcOrd="6" destOrd="0" presId="urn:microsoft.com/office/officeart/2005/8/layout/process5"/>
    <dgm:cxn modelId="{B2207619-FA08-49B8-AB81-79393C8847CD}" type="presParOf" srcId="{7F5A0094-29F6-4B93-AD3E-5C2F19D85B40}" destId="{EE7FCD4D-688C-4FCA-B5D6-16A89B469F09}" srcOrd="7" destOrd="0" presId="urn:microsoft.com/office/officeart/2005/8/layout/process5"/>
    <dgm:cxn modelId="{4BEFD822-EA73-4249-9FD0-0C5C83D4E680}" type="presParOf" srcId="{EE7FCD4D-688C-4FCA-B5D6-16A89B469F09}" destId="{466282CC-7F0D-42AC-A240-ECD59747A3DA}" srcOrd="0" destOrd="0" presId="urn:microsoft.com/office/officeart/2005/8/layout/process5"/>
    <dgm:cxn modelId="{A16FFEC9-D39B-4E80-9289-FB7B2C05C5E0}" type="presParOf" srcId="{7F5A0094-29F6-4B93-AD3E-5C2F19D85B40}" destId="{A4F24873-7441-4728-AD31-DD917962F6C6}"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830A2-7592-433E-AC75-A61174B4974E}" type="doc">
      <dgm:prSet loTypeId="urn:microsoft.com/office/officeart/2005/8/layout/hProcess3" loCatId="process" qsTypeId="urn:microsoft.com/office/officeart/2005/8/quickstyle/3d1" qsCatId="3D" csTypeId="urn:microsoft.com/office/officeart/2005/8/colors/accent1_2" csCatId="accent1" phldr="1"/>
      <dgm:spPr/>
    </dgm:pt>
    <dgm:pt modelId="{69BCB926-3D92-4BF4-A103-3DE8F89C63BA}">
      <dgm:prSet phldrT="[Texte]"/>
      <dgm:spPr/>
      <dgm:t>
        <a:bodyPr/>
        <a:lstStyle/>
        <a:p>
          <a:r>
            <a:rPr lang="fr-FR" dirty="0"/>
            <a:t>Présentation des éléments de l’état des lieux</a:t>
          </a:r>
        </a:p>
      </dgm:t>
    </dgm:pt>
    <dgm:pt modelId="{7DDF77E9-FE45-49F9-B69B-203614A34AC0}" type="parTrans" cxnId="{FE5876C3-2C53-459A-B5DD-02E12C845D34}">
      <dgm:prSet/>
      <dgm:spPr/>
      <dgm:t>
        <a:bodyPr/>
        <a:lstStyle/>
        <a:p>
          <a:endParaRPr lang="fr-FR"/>
        </a:p>
      </dgm:t>
    </dgm:pt>
    <dgm:pt modelId="{407CEE74-E97B-43F9-AF6E-07EBD76D1607}" type="sibTrans" cxnId="{FE5876C3-2C53-459A-B5DD-02E12C845D34}">
      <dgm:prSet/>
      <dgm:spPr/>
      <dgm:t>
        <a:bodyPr/>
        <a:lstStyle/>
        <a:p>
          <a:endParaRPr lang="fr-FR"/>
        </a:p>
      </dgm:t>
    </dgm:pt>
    <dgm:pt modelId="{1FA74345-DA5C-4BC4-A51D-26601B8631AD}">
      <dgm:prSet phldrT="[Texte]"/>
      <dgm:spPr/>
      <dgm:t>
        <a:bodyPr/>
        <a:lstStyle/>
        <a:p>
          <a:r>
            <a:rPr lang="fr-FR" dirty="0"/>
            <a:t>- Diagnostic : Est-ce que les objectifs du SAGE sont atteints ? Quels sont les nouveaux enjeux du territoire</a:t>
          </a:r>
        </a:p>
        <a:p>
          <a:r>
            <a:rPr lang="fr-FR" dirty="0"/>
            <a:t>- Définition des orientations</a:t>
          </a:r>
        </a:p>
      </dgm:t>
    </dgm:pt>
    <dgm:pt modelId="{F7DC6721-A085-481D-AA49-0FAE5ACC75FB}" type="parTrans" cxnId="{0B8F7E68-EF7C-49D3-9B72-7B71A9F9D62F}">
      <dgm:prSet/>
      <dgm:spPr/>
      <dgm:t>
        <a:bodyPr/>
        <a:lstStyle/>
        <a:p>
          <a:endParaRPr lang="fr-FR"/>
        </a:p>
      </dgm:t>
    </dgm:pt>
    <dgm:pt modelId="{D65CB61C-01A4-4728-9034-DA98130A9FB8}" type="sibTrans" cxnId="{0B8F7E68-EF7C-49D3-9B72-7B71A9F9D62F}">
      <dgm:prSet/>
      <dgm:spPr/>
      <dgm:t>
        <a:bodyPr/>
        <a:lstStyle/>
        <a:p>
          <a:endParaRPr lang="fr-FR"/>
        </a:p>
      </dgm:t>
    </dgm:pt>
    <dgm:pt modelId="{B51110E1-CE55-4A92-8186-55FD96B08DBE}">
      <dgm:prSet phldrT="[Texte]"/>
      <dgm:spPr/>
      <dgm:t>
        <a:bodyPr/>
        <a:lstStyle/>
        <a:p>
          <a:r>
            <a:rPr lang="fr-FR" dirty="0"/>
            <a:t>Validation de l’état des lieux et prise en compte des dernières remarques</a:t>
          </a:r>
        </a:p>
        <a:p>
          <a:r>
            <a:rPr lang="fr-FR" dirty="0"/>
            <a:t>Propositions d’enjeux et objectifs</a:t>
          </a:r>
        </a:p>
      </dgm:t>
    </dgm:pt>
    <dgm:pt modelId="{F3B6684B-A61D-4356-B935-385A2074532C}" type="parTrans" cxnId="{A5E1E9BC-7C7A-4641-97C0-F1879BCD5D37}">
      <dgm:prSet/>
      <dgm:spPr/>
      <dgm:t>
        <a:bodyPr/>
        <a:lstStyle/>
        <a:p>
          <a:endParaRPr lang="fr-FR"/>
        </a:p>
      </dgm:t>
    </dgm:pt>
    <dgm:pt modelId="{B6ABE1A6-6137-42A1-9BC7-7053055A0CB9}" type="sibTrans" cxnId="{A5E1E9BC-7C7A-4641-97C0-F1879BCD5D37}">
      <dgm:prSet/>
      <dgm:spPr/>
      <dgm:t>
        <a:bodyPr/>
        <a:lstStyle/>
        <a:p>
          <a:endParaRPr lang="fr-FR"/>
        </a:p>
      </dgm:t>
    </dgm:pt>
    <dgm:pt modelId="{7E36B39C-1ED4-44D0-A8B6-0099FB02652D}" type="pres">
      <dgm:prSet presAssocID="{09D830A2-7592-433E-AC75-A61174B4974E}" presName="Name0" presStyleCnt="0">
        <dgm:presLayoutVars>
          <dgm:dir/>
          <dgm:animLvl val="lvl"/>
          <dgm:resizeHandles val="exact"/>
        </dgm:presLayoutVars>
      </dgm:prSet>
      <dgm:spPr/>
    </dgm:pt>
    <dgm:pt modelId="{90A85606-2FA8-4FB4-B6AB-8F708B1EB15E}" type="pres">
      <dgm:prSet presAssocID="{09D830A2-7592-433E-AC75-A61174B4974E}" presName="dummy" presStyleCnt="0"/>
      <dgm:spPr/>
    </dgm:pt>
    <dgm:pt modelId="{5431E001-4F79-40AF-95B6-BEACB35E2A4C}" type="pres">
      <dgm:prSet presAssocID="{09D830A2-7592-433E-AC75-A61174B4974E}" presName="linH" presStyleCnt="0"/>
      <dgm:spPr/>
    </dgm:pt>
    <dgm:pt modelId="{29A9DFE5-417A-4A78-B152-2326424F8D45}" type="pres">
      <dgm:prSet presAssocID="{09D830A2-7592-433E-AC75-A61174B4974E}" presName="padding1" presStyleCnt="0"/>
      <dgm:spPr/>
    </dgm:pt>
    <dgm:pt modelId="{67D4CE20-737B-4904-AF74-1A174FB8293F}" type="pres">
      <dgm:prSet presAssocID="{69BCB926-3D92-4BF4-A103-3DE8F89C63BA}" presName="linV" presStyleCnt="0"/>
      <dgm:spPr/>
    </dgm:pt>
    <dgm:pt modelId="{14E7AA06-FD3F-4F29-B55D-E5F40FAEDEBF}" type="pres">
      <dgm:prSet presAssocID="{69BCB926-3D92-4BF4-A103-3DE8F89C63BA}" presName="spVertical1" presStyleCnt="0"/>
      <dgm:spPr/>
    </dgm:pt>
    <dgm:pt modelId="{3F7C07C2-1366-40AF-9FC8-9CF62CE017C4}" type="pres">
      <dgm:prSet presAssocID="{69BCB926-3D92-4BF4-A103-3DE8F89C63BA}" presName="parTx" presStyleLbl="revTx" presStyleIdx="0" presStyleCnt="3">
        <dgm:presLayoutVars>
          <dgm:chMax val="0"/>
          <dgm:chPref val="0"/>
          <dgm:bulletEnabled val="1"/>
        </dgm:presLayoutVars>
      </dgm:prSet>
      <dgm:spPr/>
    </dgm:pt>
    <dgm:pt modelId="{5E62F52C-B0E3-4F8C-BEEA-4A2056F04C11}" type="pres">
      <dgm:prSet presAssocID="{69BCB926-3D92-4BF4-A103-3DE8F89C63BA}" presName="spVertical2" presStyleCnt="0"/>
      <dgm:spPr/>
    </dgm:pt>
    <dgm:pt modelId="{E138BCC9-5BDD-42EC-8F04-3FCEB7606AF1}" type="pres">
      <dgm:prSet presAssocID="{69BCB926-3D92-4BF4-A103-3DE8F89C63BA}" presName="spVertical3" presStyleCnt="0"/>
      <dgm:spPr/>
    </dgm:pt>
    <dgm:pt modelId="{5307A831-C30F-4C33-8DBF-6E67391C0A66}" type="pres">
      <dgm:prSet presAssocID="{407CEE74-E97B-43F9-AF6E-07EBD76D1607}" presName="space" presStyleCnt="0"/>
      <dgm:spPr/>
    </dgm:pt>
    <dgm:pt modelId="{338E9853-6283-43CE-94F3-A0CEE3EC7ACD}" type="pres">
      <dgm:prSet presAssocID="{1FA74345-DA5C-4BC4-A51D-26601B8631AD}" presName="linV" presStyleCnt="0"/>
      <dgm:spPr/>
    </dgm:pt>
    <dgm:pt modelId="{3AD546B1-408F-47D1-A90B-9DE476D5F4D7}" type="pres">
      <dgm:prSet presAssocID="{1FA74345-DA5C-4BC4-A51D-26601B8631AD}" presName="spVertical1" presStyleCnt="0"/>
      <dgm:spPr/>
    </dgm:pt>
    <dgm:pt modelId="{9903BC2E-E2DB-420E-AD0D-E2BAC8C2939C}" type="pres">
      <dgm:prSet presAssocID="{1FA74345-DA5C-4BC4-A51D-26601B8631AD}" presName="parTx" presStyleLbl="revTx" presStyleIdx="1" presStyleCnt="3" custLinFactNeighborX="2167" custLinFactNeighborY="331">
        <dgm:presLayoutVars>
          <dgm:chMax val="0"/>
          <dgm:chPref val="0"/>
          <dgm:bulletEnabled val="1"/>
        </dgm:presLayoutVars>
      </dgm:prSet>
      <dgm:spPr/>
    </dgm:pt>
    <dgm:pt modelId="{CED4C737-D1A3-46F3-8E86-EEA9F2DE25FE}" type="pres">
      <dgm:prSet presAssocID="{1FA74345-DA5C-4BC4-A51D-26601B8631AD}" presName="spVertical2" presStyleCnt="0"/>
      <dgm:spPr/>
    </dgm:pt>
    <dgm:pt modelId="{F565EA0A-B77C-48FB-80F0-89CF9B16E1FA}" type="pres">
      <dgm:prSet presAssocID="{1FA74345-DA5C-4BC4-A51D-26601B8631AD}" presName="spVertical3" presStyleCnt="0"/>
      <dgm:spPr/>
    </dgm:pt>
    <dgm:pt modelId="{F4A719AE-2F60-491A-9FB5-5F138F74BDC5}" type="pres">
      <dgm:prSet presAssocID="{D65CB61C-01A4-4728-9034-DA98130A9FB8}" presName="space" presStyleCnt="0"/>
      <dgm:spPr/>
    </dgm:pt>
    <dgm:pt modelId="{DA693AF4-E8A8-44BA-A170-0DCBAA76D2AD}" type="pres">
      <dgm:prSet presAssocID="{B51110E1-CE55-4A92-8186-55FD96B08DBE}" presName="linV" presStyleCnt="0"/>
      <dgm:spPr/>
    </dgm:pt>
    <dgm:pt modelId="{B7D7E4F9-98BE-4CCF-B868-AD910492E91E}" type="pres">
      <dgm:prSet presAssocID="{B51110E1-CE55-4A92-8186-55FD96B08DBE}" presName="spVertical1" presStyleCnt="0"/>
      <dgm:spPr/>
    </dgm:pt>
    <dgm:pt modelId="{9CAE7F88-86FA-408F-901F-36F8CE0A4E87}" type="pres">
      <dgm:prSet presAssocID="{B51110E1-CE55-4A92-8186-55FD96B08DBE}" presName="parTx" presStyleLbl="revTx" presStyleIdx="2" presStyleCnt="3">
        <dgm:presLayoutVars>
          <dgm:chMax val="0"/>
          <dgm:chPref val="0"/>
          <dgm:bulletEnabled val="1"/>
        </dgm:presLayoutVars>
      </dgm:prSet>
      <dgm:spPr/>
    </dgm:pt>
    <dgm:pt modelId="{D257C57A-7423-4BA5-891A-4116FADB42C6}" type="pres">
      <dgm:prSet presAssocID="{B51110E1-CE55-4A92-8186-55FD96B08DBE}" presName="spVertical2" presStyleCnt="0"/>
      <dgm:spPr/>
    </dgm:pt>
    <dgm:pt modelId="{6757FB26-ABE6-40DD-B833-4FE3AAB9D5FE}" type="pres">
      <dgm:prSet presAssocID="{B51110E1-CE55-4A92-8186-55FD96B08DBE}" presName="spVertical3" presStyleCnt="0"/>
      <dgm:spPr/>
    </dgm:pt>
    <dgm:pt modelId="{C736E6BE-9171-4392-AEFC-34FFEC0CC26F}" type="pres">
      <dgm:prSet presAssocID="{09D830A2-7592-433E-AC75-A61174B4974E}" presName="padding2" presStyleCnt="0"/>
      <dgm:spPr/>
    </dgm:pt>
    <dgm:pt modelId="{2B99A6AC-451D-4039-BFFC-785CFAC5A12D}" type="pres">
      <dgm:prSet presAssocID="{09D830A2-7592-433E-AC75-A61174B4974E}" presName="negArrow" presStyleCnt="0"/>
      <dgm:spPr/>
    </dgm:pt>
    <dgm:pt modelId="{8C579457-C511-427F-A138-D06D26424D51}" type="pres">
      <dgm:prSet presAssocID="{09D830A2-7592-433E-AC75-A61174B4974E}" presName="backgroundArrow" presStyleLbl="node1" presStyleIdx="0" presStyleCnt="1"/>
      <dgm:spPr>
        <a:solidFill>
          <a:schemeClr val="accent2">
            <a:lumMod val="60000"/>
            <a:lumOff val="40000"/>
          </a:schemeClr>
        </a:solidFill>
      </dgm:spPr>
    </dgm:pt>
  </dgm:ptLst>
  <dgm:cxnLst>
    <dgm:cxn modelId="{8715430D-FADD-4D8F-9651-BCF65A905DC5}" type="presOf" srcId="{69BCB926-3D92-4BF4-A103-3DE8F89C63BA}" destId="{3F7C07C2-1366-40AF-9FC8-9CF62CE017C4}" srcOrd="0" destOrd="0" presId="urn:microsoft.com/office/officeart/2005/8/layout/hProcess3"/>
    <dgm:cxn modelId="{6012DA15-9DFD-49D1-B63A-DC57D0742ED9}" type="presOf" srcId="{09D830A2-7592-433E-AC75-A61174B4974E}" destId="{7E36B39C-1ED4-44D0-A8B6-0099FB02652D}" srcOrd="0" destOrd="0" presId="urn:microsoft.com/office/officeart/2005/8/layout/hProcess3"/>
    <dgm:cxn modelId="{0C88991B-3E08-4323-982F-47DD4CE00B2D}" type="presOf" srcId="{B51110E1-CE55-4A92-8186-55FD96B08DBE}" destId="{9CAE7F88-86FA-408F-901F-36F8CE0A4E87}" srcOrd="0" destOrd="0" presId="urn:microsoft.com/office/officeart/2005/8/layout/hProcess3"/>
    <dgm:cxn modelId="{953EDD21-E64E-401B-B82B-6C8F2D9E4B89}" type="presOf" srcId="{1FA74345-DA5C-4BC4-A51D-26601B8631AD}" destId="{9903BC2E-E2DB-420E-AD0D-E2BAC8C2939C}" srcOrd="0" destOrd="0" presId="urn:microsoft.com/office/officeart/2005/8/layout/hProcess3"/>
    <dgm:cxn modelId="{0B8F7E68-EF7C-49D3-9B72-7B71A9F9D62F}" srcId="{09D830A2-7592-433E-AC75-A61174B4974E}" destId="{1FA74345-DA5C-4BC4-A51D-26601B8631AD}" srcOrd="1" destOrd="0" parTransId="{F7DC6721-A085-481D-AA49-0FAE5ACC75FB}" sibTransId="{D65CB61C-01A4-4728-9034-DA98130A9FB8}"/>
    <dgm:cxn modelId="{A5E1E9BC-7C7A-4641-97C0-F1879BCD5D37}" srcId="{09D830A2-7592-433E-AC75-A61174B4974E}" destId="{B51110E1-CE55-4A92-8186-55FD96B08DBE}" srcOrd="2" destOrd="0" parTransId="{F3B6684B-A61D-4356-B935-385A2074532C}" sibTransId="{B6ABE1A6-6137-42A1-9BC7-7053055A0CB9}"/>
    <dgm:cxn modelId="{FE5876C3-2C53-459A-B5DD-02E12C845D34}" srcId="{09D830A2-7592-433E-AC75-A61174B4974E}" destId="{69BCB926-3D92-4BF4-A103-3DE8F89C63BA}" srcOrd="0" destOrd="0" parTransId="{7DDF77E9-FE45-49F9-B69B-203614A34AC0}" sibTransId="{407CEE74-E97B-43F9-AF6E-07EBD76D1607}"/>
    <dgm:cxn modelId="{4A2A7201-0AE9-4FD3-B080-E2E82A61EF47}" type="presParOf" srcId="{7E36B39C-1ED4-44D0-A8B6-0099FB02652D}" destId="{90A85606-2FA8-4FB4-B6AB-8F708B1EB15E}" srcOrd="0" destOrd="0" presId="urn:microsoft.com/office/officeart/2005/8/layout/hProcess3"/>
    <dgm:cxn modelId="{895F904D-E82E-4B63-82C0-C80FB03C5A14}" type="presParOf" srcId="{7E36B39C-1ED4-44D0-A8B6-0099FB02652D}" destId="{5431E001-4F79-40AF-95B6-BEACB35E2A4C}" srcOrd="1" destOrd="0" presId="urn:microsoft.com/office/officeart/2005/8/layout/hProcess3"/>
    <dgm:cxn modelId="{54B21497-F777-4490-8EE8-77906B0CF53E}" type="presParOf" srcId="{5431E001-4F79-40AF-95B6-BEACB35E2A4C}" destId="{29A9DFE5-417A-4A78-B152-2326424F8D45}" srcOrd="0" destOrd="0" presId="urn:microsoft.com/office/officeart/2005/8/layout/hProcess3"/>
    <dgm:cxn modelId="{E7521CC6-85D4-410C-9E48-F13713C60793}" type="presParOf" srcId="{5431E001-4F79-40AF-95B6-BEACB35E2A4C}" destId="{67D4CE20-737B-4904-AF74-1A174FB8293F}" srcOrd="1" destOrd="0" presId="urn:microsoft.com/office/officeart/2005/8/layout/hProcess3"/>
    <dgm:cxn modelId="{591C6C04-268D-45BC-9D7A-0385638C0B3F}" type="presParOf" srcId="{67D4CE20-737B-4904-AF74-1A174FB8293F}" destId="{14E7AA06-FD3F-4F29-B55D-E5F40FAEDEBF}" srcOrd="0" destOrd="0" presId="urn:microsoft.com/office/officeart/2005/8/layout/hProcess3"/>
    <dgm:cxn modelId="{ABEE02AE-9E65-485B-8AA0-C10ED9B25294}" type="presParOf" srcId="{67D4CE20-737B-4904-AF74-1A174FB8293F}" destId="{3F7C07C2-1366-40AF-9FC8-9CF62CE017C4}" srcOrd="1" destOrd="0" presId="urn:microsoft.com/office/officeart/2005/8/layout/hProcess3"/>
    <dgm:cxn modelId="{46743DCB-DC49-47E9-A69B-8F5D61C099E4}" type="presParOf" srcId="{67D4CE20-737B-4904-AF74-1A174FB8293F}" destId="{5E62F52C-B0E3-4F8C-BEEA-4A2056F04C11}" srcOrd="2" destOrd="0" presId="urn:microsoft.com/office/officeart/2005/8/layout/hProcess3"/>
    <dgm:cxn modelId="{E2D941E1-EB81-4C46-B64D-4FC9D1D6027D}" type="presParOf" srcId="{67D4CE20-737B-4904-AF74-1A174FB8293F}" destId="{E138BCC9-5BDD-42EC-8F04-3FCEB7606AF1}" srcOrd="3" destOrd="0" presId="urn:microsoft.com/office/officeart/2005/8/layout/hProcess3"/>
    <dgm:cxn modelId="{5BF9E43B-6AA8-4123-BB9D-3C68A7E76B8F}" type="presParOf" srcId="{5431E001-4F79-40AF-95B6-BEACB35E2A4C}" destId="{5307A831-C30F-4C33-8DBF-6E67391C0A66}" srcOrd="2" destOrd="0" presId="urn:microsoft.com/office/officeart/2005/8/layout/hProcess3"/>
    <dgm:cxn modelId="{585B0253-5D4E-4FAA-AA29-145D06C709C1}" type="presParOf" srcId="{5431E001-4F79-40AF-95B6-BEACB35E2A4C}" destId="{338E9853-6283-43CE-94F3-A0CEE3EC7ACD}" srcOrd="3" destOrd="0" presId="urn:microsoft.com/office/officeart/2005/8/layout/hProcess3"/>
    <dgm:cxn modelId="{D73C777D-FEE6-4085-8743-B2FD1602F417}" type="presParOf" srcId="{338E9853-6283-43CE-94F3-A0CEE3EC7ACD}" destId="{3AD546B1-408F-47D1-A90B-9DE476D5F4D7}" srcOrd="0" destOrd="0" presId="urn:microsoft.com/office/officeart/2005/8/layout/hProcess3"/>
    <dgm:cxn modelId="{B38A426E-9497-44A5-9FFB-D91AA22E229B}" type="presParOf" srcId="{338E9853-6283-43CE-94F3-A0CEE3EC7ACD}" destId="{9903BC2E-E2DB-420E-AD0D-E2BAC8C2939C}" srcOrd="1" destOrd="0" presId="urn:microsoft.com/office/officeart/2005/8/layout/hProcess3"/>
    <dgm:cxn modelId="{E27B3EB0-682A-4522-AF63-1BFC52A175B3}" type="presParOf" srcId="{338E9853-6283-43CE-94F3-A0CEE3EC7ACD}" destId="{CED4C737-D1A3-46F3-8E86-EEA9F2DE25FE}" srcOrd="2" destOrd="0" presId="urn:microsoft.com/office/officeart/2005/8/layout/hProcess3"/>
    <dgm:cxn modelId="{005FF7C2-1713-4273-9A57-43AB49CD077B}" type="presParOf" srcId="{338E9853-6283-43CE-94F3-A0CEE3EC7ACD}" destId="{F565EA0A-B77C-48FB-80F0-89CF9B16E1FA}" srcOrd="3" destOrd="0" presId="urn:microsoft.com/office/officeart/2005/8/layout/hProcess3"/>
    <dgm:cxn modelId="{7F9F12C4-2D7F-4BE0-9FC0-52C3DE655018}" type="presParOf" srcId="{5431E001-4F79-40AF-95B6-BEACB35E2A4C}" destId="{F4A719AE-2F60-491A-9FB5-5F138F74BDC5}" srcOrd="4" destOrd="0" presId="urn:microsoft.com/office/officeart/2005/8/layout/hProcess3"/>
    <dgm:cxn modelId="{7689A497-D5E0-4B3C-8C92-1ED76DC9D718}" type="presParOf" srcId="{5431E001-4F79-40AF-95B6-BEACB35E2A4C}" destId="{DA693AF4-E8A8-44BA-A170-0DCBAA76D2AD}" srcOrd="5" destOrd="0" presId="urn:microsoft.com/office/officeart/2005/8/layout/hProcess3"/>
    <dgm:cxn modelId="{853A6779-3A7F-46F1-B82F-D335E4BF57A6}" type="presParOf" srcId="{DA693AF4-E8A8-44BA-A170-0DCBAA76D2AD}" destId="{B7D7E4F9-98BE-4CCF-B868-AD910492E91E}" srcOrd="0" destOrd="0" presId="urn:microsoft.com/office/officeart/2005/8/layout/hProcess3"/>
    <dgm:cxn modelId="{F5DD7516-5CC2-44BC-96D9-5FD8CB414E74}" type="presParOf" srcId="{DA693AF4-E8A8-44BA-A170-0DCBAA76D2AD}" destId="{9CAE7F88-86FA-408F-901F-36F8CE0A4E87}" srcOrd="1" destOrd="0" presId="urn:microsoft.com/office/officeart/2005/8/layout/hProcess3"/>
    <dgm:cxn modelId="{9CB9FF66-FE51-48A3-8D35-E90FCC4AF02E}" type="presParOf" srcId="{DA693AF4-E8A8-44BA-A170-0DCBAA76D2AD}" destId="{D257C57A-7423-4BA5-891A-4116FADB42C6}" srcOrd="2" destOrd="0" presId="urn:microsoft.com/office/officeart/2005/8/layout/hProcess3"/>
    <dgm:cxn modelId="{BC2B2A34-B338-435D-95D2-D17F6180754A}" type="presParOf" srcId="{DA693AF4-E8A8-44BA-A170-0DCBAA76D2AD}" destId="{6757FB26-ABE6-40DD-B833-4FE3AAB9D5FE}" srcOrd="3" destOrd="0" presId="urn:microsoft.com/office/officeart/2005/8/layout/hProcess3"/>
    <dgm:cxn modelId="{A1350F63-ED0E-4902-A4F6-D6E0A6CEE01D}" type="presParOf" srcId="{5431E001-4F79-40AF-95B6-BEACB35E2A4C}" destId="{C736E6BE-9171-4392-AEFC-34FFEC0CC26F}" srcOrd="6" destOrd="0" presId="urn:microsoft.com/office/officeart/2005/8/layout/hProcess3"/>
    <dgm:cxn modelId="{24AAF780-579E-42F6-8795-CFD392541106}" type="presParOf" srcId="{5431E001-4F79-40AF-95B6-BEACB35E2A4C}" destId="{2B99A6AC-451D-4039-BFFC-785CFAC5A12D}" srcOrd="7" destOrd="0" presId="urn:microsoft.com/office/officeart/2005/8/layout/hProcess3"/>
    <dgm:cxn modelId="{330B4CDA-064C-46DC-9FAC-9B1DD5480656}" type="presParOf" srcId="{5431E001-4F79-40AF-95B6-BEACB35E2A4C}" destId="{8C579457-C511-427F-A138-D06D26424D51}"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A1880A-BAA4-4123-804A-CD47C99AC420}" type="doc">
      <dgm:prSet loTypeId="urn:microsoft.com/office/officeart/2005/8/layout/hProcess11" loCatId="process" qsTypeId="urn:microsoft.com/office/officeart/2005/8/quickstyle/simple1" qsCatId="simple" csTypeId="urn:microsoft.com/office/officeart/2005/8/colors/accent1_2" csCatId="accent1" phldr="1"/>
      <dgm:spPr/>
    </dgm:pt>
    <dgm:pt modelId="{33ED6D4C-C6B6-4711-A5F8-6B200E4CE011}">
      <dgm:prSet phldrT="[Texte]"/>
      <dgm:spPr/>
      <dgm:t>
        <a:bodyPr/>
        <a:lstStyle/>
        <a:p>
          <a:r>
            <a:rPr lang="fr-FR" dirty="0"/>
            <a:t>CLE : validation de l’état des lieux</a:t>
          </a:r>
        </a:p>
      </dgm:t>
    </dgm:pt>
    <dgm:pt modelId="{9DC78718-02A6-4190-80F1-B2129C93DA64}" type="parTrans" cxnId="{1C52A952-DA6F-494B-A1C5-69069D230C1D}">
      <dgm:prSet/>
      <dgm:spPr/>
      <dgm:t>
        <a:bodyPr/>
        <a:lstStyle/>
        <a:p>
          <a:endParaRPr lang="fr-FR"/>
        </a:p>
      </dgm:t>
    </dgm:pt>
    <dgm:pt modelId="{51AA11C3-A83C-4DC4-AC72-BFFC096A7583}" type="sibTrans" cxnId="{1C52A952-DA6F-494B-A1C5-69069D230C1D}">
      <dgm:prSet/>
      <dgm:spPr/>
      <dgm:t>
        <a:bodyPr/>
        <a:lstStyle/>
        <a:p>
          <a:endParaRPr lang="fr-FR"/>
        </a:p>
      </dgm:t>
    </dgm:pt>
    <dgm:pt modelId="{3DB17359-B29A-400A-8F9C-92FC858D5694}">
      <dgm:prSet phldrT="[Texte]"/>
      <dgm:spPr/>
      <dgm:t>
        <a:bodyPr/>
        <a:lstStyle/>
        <a:p>
          <a:r>
            <a:rPr lang="fr-FR" dirty="0"/>
            <a:t>Discussion des orientations précises par thématique</a:t>
          </a:r>
        </a:p>
      </dgm:t>
    </dgm:pt>
    <dgm:pt modelId="{3E542D26-F6C6-4976-9410-0CB48F7B35B3}" type="parTrans" cxnId="{4DB8CE92-661E-4549-A90A-A897FF40B44E}">
      <dgm:prSet/>
      <dgm:spPr/>
      <dgm:t>
        <a:bodyPr/>
        <a:lstStyle/>
        <a:p>
          <a:endParaRPr lang="fr-FR"/>
        </a:p>
      </dgm:t>
    </dgm:pt>
    <dgm:pt modelId="{3BFF4FC6-BA3C-4DA9-B007-0DAD3501F39B}" type="sibTrans" cxnId="{4DB8CE92-661E-4549-A90A-A897FF40B44E}">
      <dgm:prSet/>
      <dgm:spPr/>
      <dgm:t>
        <a:bodyPr/>
        <a:lstStyle/>
        <a:p>
          <a:endParaRPr lang="fr-FR"/>
        </a:p>
      </dgm:t>
    </dgm:pt>
    <dgm:pt modelId="{99DD10B3-B4C2-4339-A637-C947133974DD}">
      <dgm:prSet phldrT="[Texte]"/>
      <dgm:spPr/>
      <dgm:t>
        <a:bodyPr/>
        <a:lstStyle/>
        <a:p>
          <a:r>
            <a:rPr lang="fr-FR" dirty="0"/>
            <a:t>CLE : Validation des nouveaux objectifs et disposition</a:t>
          </a:r>
        </a:p>
      </dgm:t>
    </dgm:pt>
    <dgm:pt modelId="{8E5329D5-ADE9-4DA0-BBB7-9EF8DE9ECDE4}" type="parTrans" cxnId="{E0D17CC2-F40D-4FF0-ACA3-B8AA2E83A62C}">
      <dgm:prSet/>
      <dgm:spPr/>
      <dgm:t>
        <a:bodyPr/>
        <a:lstStyle/>
        <a:p>
          <a:endParaRPr lang="fr-FR"/>
        </a:p>
      </dgm:t>
    </dgm:pt>
    <dgm:pt modelId="{CE82237C-6A7F-43E9-BA2D-CD49EA5BAEF6}" type="sibTrans" cxnId="{E0D17CC2-F40D-4FF0-ACA3-B8AA2E83A62C}">
      <dgm:prSet/>
      <dgm:spPr/>
      <dgm:t>
        <a:bodyPr/>
        <a:lstStyle/>
        <a:p>
          <a:endParaRPr lang="fr-FR"/>
        </a:p>
      </dgm:t>
    </dgm:pt>
    <dgm:pt modelId="{6551E6E3-AB1D-4364-B3EB-018A8E11A898}" type="pres">
      <dgm:prSet presAssocID="{D8A1880A-BAA4-4123-804A-CD47C99AC420}" presName="Name0" presStyleCnt="0">
        <dgm:presLayoutVars>
          <dgm:dir/>
          <dgm:resizeHandles val="exact"/>
        </dgm:presLayoutVars>
      </dgm:prSet>
      <dgm:spPr/>
    </dgm:pt>
    <dgm:pt modelId="{CF117593-3B87-4C87-980A-4E08D34F9042}" type="pres">
      <dgm:prSet presAssocID="{D8A1880A-BAA4-4123-804A-CD47C99AC420}" presName="arrow" presStyleLbl="bgShp" presStyleIdx="0" presStyleCnt="1"/>
      <dgm:spPr/>
    </dgm:pt>
    <dgm:pt modelId="{8B4459CA-7E53-4FA1-AF61-713D120CB0E9}" type="pres">
      <dgm:prSet presAssocID="{D8A1880A-BAA4-4123-804A-CD47C99AC420}" presName="points" presStyleCnt="0"/>
      <dgm:spPr/>
    </dgm:pt>
    <dgm:pt modelId="{7C9DE344-6DFC-4D35-B8AC-F5F6171773C4}" type="pres">
      <dgm:prSet presAssocID="{33ED6D4C-C6B6-4711-A5F8-6B200E4CE011}" presName="compositeA" presStyleCnt="0"/>
      <dgm:spPr/>
    </dgm:pt>
    <dgm:pt modelId="{0150082F-9BD7-45B6-AEE5-D4069C46136C}" type="pres">
      <dgm:prSet presAssocID="{33ED6D4C-C6B6-4711-A5F8-6B200E4CE011}" presName="textA" presStyleLbl="revTx" presStyleIdx="0" presStyleCnt="3">
        <dgm:presLayoutVars>
          <dgm:bulletEnabled val="1"/>
        </dgm:presLayoutVars>
      </dgm:prSet>
      <dgm:spPr/>
    </dgm:pt>
    <dgm:pt modelId="{44D28837-9236-44BE-AF5C-6D004EE1C5CA}" type="pres">
      <dgm:prSet presAssocID="{33ED6D4C-C6B6-4711-A5F8-6B200E4CE011}" presName="circleA" presStyleLbl="node1" presStyleIdx="0" presStyleCnt="3"/>
      <dgm:spPr/>
    </dgm:pt>
    <dgm:pt modelId="{633C5907-9D5F-49CF-B694-35C29EE8CC93}" type="pres">
      <dgm:prSet presAssocID="{33ED6D4C-C6B6-4711-A5F8-6B200E4CE011}" presName="spaceA" presStyleCnt="0"/>
      <dgm:spPr/>
    </dgm:pt>
    <dgm:pt modelId="{DCA9D3B2-8880-4604-AB93-E979D167E1E2}" type="pres">
      <dgm:prSet presAssocID="{51AA11C3-A83C-4DC4-AC72-BFFC096A7583}" presName="space" presStyleCnt="0"/>
      <dgm:spPr/>
    </dgm:pt>
    <dgm:pt modelId="{B87BEA8D-23DD-4694-8C95-F184FE2C816C}" type="pres">
      <dgm:prSet presAssocID="{3DB17359-B29A-400A-8F9C-92FC858D5694}" presName="compositeB" presStyleCnt="0"/>
      <dgm:spPr/>
    </dgm:pt>
    <dgm:pt modelId="{06C40EC4-5A0E-40FC-AC44-8A2A95BF520A}" type="pres">
      <dgm:prSet presAssocID="{3DB17359-B29A-400A-8F9C-92FC858D5694}" presName="textB" presStyleLbl="revTx" presStyleIdx="1" presStyleCnt="3">
        <dgm:presLayoutVars>
          <dgm:bulletEnabled val="1"/>
        </dgm:presLayoutVars>
      </dgm:prSet>
      <dgm:spPr/>
    </dgm:pt>
    <dgm:pt modelId="{535C68F0-C90C-49DD-A809-AFF62A69CD3B}" type="pres">
      <dgm:prSet presAssocID="{3DB17359-B29A-400A-8F9C-92FC858D5694}" presName="circleB" presStyleLbl="node1" presStyleIdx="1" presStyleCnt="3"/>
      <dgm:spPr/>
    </dgm:pt>
    <dgm:pt modelId="{897495D4-03CF-447D-8FD6-E058A4624F29}" type="pres">
      <dgm:prSet presAssocID="{3DB17359-B29A-400A-8F9C-92FC858D5694}" presName="spaceB" presStyleCnt="0"/>
      <dgm:spPr/>
    </dgm:pt>
    <dgm:pt modelId="{187254C2-F581-4E49-9C71-753FC1DA2CFD}" type="pres">
      <dgm:prSet presAssocID="{3BFF4FC6-BA3C-4DA9-B007-0DAD3501F39B}" presName="space" presStyleCnt="0"/>
      <dgm:spPr/>
    </dgm:pt>
    <dgm:pt modelId="{117D551D-9B7D-418C-A08D-EE4152248DA1}" type="pres">
      <dgm:prSet presAssocID="{99DD10B3-B4C2-4339-A637-C947133974DD}" presName="compositeA" presStyleCnt="0"/>
      <dgm:spPr/>
    </dgm:pt>
    <dgm:pt modelId="{ECF955CA-B612-4F0D-A6F9-288C96C0861C}" type="pres">
      <dgm:prSet presAssocID="{99DD10B3-B4C2-4339-A637-C947133974DD}" presName="textA" presStyleLbl="revTx" presStyleIdx="2" presStyleCnt="3">
        <dgm:presLayoutVars>
          <dgm:bulletEnabled val="1"/>
        </dgm:presLayoutVars>
      </dgm:prSet>
      <dgm:spPr/>
    </dgm:pt>
    <dgm:pt modelId="{30E5B230-8617-41B7-9B9E-0A91CCB5D467}" type="pres">
      <dgm:prSet presAssocID="{99DD10B3-B4C2-4339-A637-C947133974DD}" presName="circleA" presStyleLbl="node1" presStyleIdx="2" presStyleCnt="3"/>
      <dgm:spPr/>
    </dgm:pt>
    <dgm:pt modelId="{14497384-C088-4D74-8F20-65AA8342A269}" type="pres">
      <dgm:prSet presAssocID="{99DD10B3-B4C2-4339-A637-C947133974DD}" presName="spaceA" presStyleCnt="0"/>
      <dgm:spPr/>
    </dgm:pt>
  </dgm:ptLst>
  <dgm:cxnLst>
    <dgm:cxn modelId="{AFA33525-1D18-4551-87D1-332C5CC34924}" type="presOf" srcId="{3DB17359-B29A-400A-8F9C-92FC858D5694}" destId="{06C40EC4-5A0E-40FC-AC44-8A2A95BF520A}" srcOrd="0" destOrd="0" presId="urn:microsoft.com/office/officeart/2005/8/layout/hProcess11"/>
    <dgm:cxn modelId="{CFE55F40-9A20-4270-AF09-977A4F4D2F6C}" type="presOf" srcId="{33ED6D4C-C6B6-4711-A5F8-6B200E4CE011}" destId="{0150082F-9BD7-45B6-AEE5-D4069C46136C}" srcOrd="0" destOrd="0" presId="urn:microsoft.com/office/officeart/2005/8/layout/hProcess11"/>
    <dgm:cxn modelId="{1C52A952-DA6F-494B-A1C5-69069D230C1D}" srcId="{D8A1880A-BAA4-4123-804A-CD47C99AC420}" destId="{33ED6D4C-C6B6-4711-A5F8-6B200E4CE011}" srcOrd="0" destOrd="0" parTransId="{9DC78718-02A6-4190-80F1-B2129C93DA64}" sibTransId="{51AA11C3-A83C-4DC4-AC72-BFFC096A7583}"/>
    <dgm:cxn modelId="{AFA88984-F1BD-42A2-81F5-593F7730C9CF}" type="presOf" srcId="{D8A1880A-BAA4-4123-804A-CD47C99AC420}" destId="{6551E6E3-AB1D-4364-B3EB-018A8E11A898}" srcOrd="0" destOrd="0" presId="urn:microsoft.com/office/officeart/2005/8/layout/hProcess11"/>
    <dgm:cxn modelId="{4DB8CE92-661E-4549-A90A-A897FF40B44E}" srcId="{D8A1880A-BAA4-4123-804A-CD47C99AC420}" destId="{3DB17359-B29A-400A-8F9C-92FC858D5694}" srcOrd="1" destOrd="0" parTransId="{3E542D26-F6C6-4976-9410-0CB48F7B35B3}" sibTransId="{3BFF4FC6-BA3C-4DA9-B007-0DAD3501F39B}"/>
    <dgm:cxn modelId="{54966CA4-3BAE-4845-A3FF-BF882986A58A}" type="presOf" srcId="{99DD10B3-B4C2-4339-A637-C947133974DD}" destId="{ECF955CA-B612-4F0D-A6F9-288C96C0861C}" srcOrd="0" destOrd="0" presId="urn:microsoft.com/office/officeart/2005/8/layout/hProcess11"/>
    <dgm:cxn modelId="{E0D17CC2-F40D-4FF0-ACA3-B8AA2E83A62C}" srcId="{D8A1880A-BAA4-4123-804A-CD47C99AC420}" destId="{99DD10B3-B4C2-4339-A637-C947133974DD}" srcOrd="2" destOrd="0" parTransId="{8E5329D5-ADE9-4DA0-BBB7-9EF8DE9ECDE4}" sibTransId="{CE82237C-6A7F-43E9-BA2D-CD49EA5BAEF6}"/>
    <dgm:cxn modelId="{AB0CDD4D-EB55-4C67-B572-3E201DA29A35}" type="presParOf" srcId="{6551E6E3-AB1D-4364-B3EB-018A8E11A898}" destId="{CF117593-3B87-4C87-980A-4E08D34F9042}" srcOrd="0" destOrd="0" presId="urn:microsoft.com/office/officeart/2005/8/layout/hProcess11"/>
    <dgm:cxn modelId="{E9F076D4-BFC5-4145-B31D-D2A0859C51BB}" type="presParOf" srcId="{6551E6E3-AB1D-4364-B3EB-018A8E11A898}" destId="{8B4459CA-7E53-4FA1-AF61-713D120CB0E9}" srcOrd="1" destOrd="0" presId="urn:microsoft.com/office/officeart/2005/8/layout/hProcess11"/>
    <dgm:cxn modelId="{49DC5B04-7E61-4515-BF8A-3EB04961DDD8}" type="presParOf" srcId="{8B4459CA-7E53-4FA1-AF61-713D120CB0E9}" destId="{7C9DE344-6DFC-4D35-B8AC-F5F6171773C4}" srcOrd="0" destOrd="0" presId="urn:microsoft.com/office/officeart/2005/8/layout/hProcess11"/>
    <dgm:cxn modelId="{E100D933-E809-4573-95F8-C0A94B9A9225}" type="presParOf" srcId="{7C9DE344-6DFC-4D35-B8AC-F5F6171773C4}" destId="{0150082F-9BD7-45B6-AEE5-D4069C46136C}" srcOrd="0" destOrd="0" presId="urn:microsoft.com/office/officeart/2005/8/layout/hProcess11"/>
    <dgm:cxn modelId="{7ABCB487-DC11-4909-861D-815B2DAF061F}" type="presParOf" srcId="{7C9DE344-6DFC-4D35-B8AC-F5F6171773C4}" destId="{44D28837-9236-44BE-AF5C-6D004EE1C5CA}" srcOrd="1" destOrd="0" presId="urn:microsoft.com/office/officeart/2005/8/layout/hProcess11"/>
    <dgm:cxn modelId="{F44E49A0-FB1D-4614-9A05-70603E79EC6B}" type="presParOf" srcId="{7C9DE344-6DFC-4D35-B8AC-F5F6171773C4}" destId="{633C5907-9D5F-49CF-B694-35C29EE8CC93}" srcOrd="2" destOrd="0" presId="urn:microsoft.com/office/officeart/2005/8/layout/hProcess11"/>
    <dgm:cxn modelId="{85768BFE-B700-46C7-9C02-DDD995AE1666}" type="presParOf" srcId="{8B4459CA-7E53-4FA1-AF61-713D120CB0E9}" destId="{DCA9D3B2-8880-4604-AB93-E979D167E1E2}" srcOrd="1" destOrd="0" presId="urn:microsoft.com/office/officeart/2005/8/layout/hProcess11"/>
    <dgm:cxn modelId="{5EE4886F-6672-4D58-A378-91AA6E92A783}" type="presParOf" srcId="{8B4459CA-7E53-4FA1-AF61-713D120CB0E9}" destId="{B87BEA8D-23DD-4694-8C95-F184FE2C816C}" srcOrd="2" destOrd="0" presId="urn:microsoft.com/office/officeart/2005/8/layout/hProcess11"/>
    <dgm:cxn modelId="{F51779EE-5507-4B0A-AF61-70C0D66F15ED}" type="presParOf" srcId="{B87BEA8D-23DD-4694-8C95-F184FE2C816C}" destId="{06C40EC4-5A0E-40FC-AC44-8A2A95BF520A}" srcOrd="0" destOrd="0" presId="urn:microsoft.com/office/officeart/2005/8/layout/hProcess11"/>
    <dgm:cxn modelId="{DE404CAD-B7B5-42DC-BDB8-EF8AACC8A14E}" type="presParOf" srcId="{B87BEA8D-23DD-4694-8C95-F184FE2C816C}" destId="{535C68F0-C90C-49DD-A809-AFF62A69CD3B}" srcOrd="1" destOrd="0" presId="urn:microsoft.com/office/officeart/2005/8/layout/hProcess11"/>
    <dgm:cxn modelId="{27684407-263A-4A91-8F56-C0B6A874AEF0}" type="presParOf" srcId="{B87BEA8D-23DD-4694-8C95-F184FE2C816C}" destId="{897495D4-03CF-447D-8FD6-E058A4624F29}" srcOrd="2" destOrd="0" presId="urn:microsoft.com/office/officeart/2005/8/layout/hProcess11"/>
    <dgm:cxn modelId="{287096AF-7B3D-432C-9A83-0D4E0D0225F9}" type="presParOf" srcId="{8B4459CA-7E53-4FA1-AF61-713D120CB0E9}" destId="{187254C2-F581-4E49-9C71-753FC1DA2CFD}" srcOrd="3" destOrd="0" presId="urn:microsoft.com/office/officeart/2005/8/layout/hProcess11"/>
    <dgm:cxn modelId="{C1277131-A290-4524-A5A8-AC0B9A39CB19}" type="presParOf" srcId="{8B4459CA-7E53-4FA1-AF61-713D120CB0E9}" destId="{117D551D-9B7D-418C-A08D-EE4152248DA1}" srcOrd="4" destOrd="0" presId="urn:microsoft.com/office/officeart/2005/8/layout/hProcess11"/>
    <dgm:cxn modelId="{A31121A0-7782-4E27-8CF3-E6A1623F7453}" type="presParOf" srcId="{117D551D-9B7D-418C-A08D-EE4152248DA1}" destId="{ECF955CA-B612-4F0D-A6F9-288C96C0861C}" srcOrd="0" destOrd="0" presId="urn:microsoft.com/office/officeart/2005/8/layout/hProcess11"/>
    <dgm:cxn modelId="{917BA110-EE5D-49AC-BE7F-B9CAAA1B2454}" type="presParOf" srcId="{117D551D-9B7D-418C-A08D-EE4152248DA1}" destId="{30E5B230-8617-41B7-9B9E-0A91CCB5D467}" srcOrd="1" destOrd="0" presId="urn:microsoft.com/office/officeart/2005/8/layout/hProcess11"/>
    <dgm:cxn modelId="{D3F09C02-D265-40CC-B2FA-D9AAC593BB3E}" type="presParOf" srcId="{117D551D-9B7D-418C-A08D-EE4152248DA1}" destId="{14497384-C088-4D74-8F20-65AA8342A26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7D53F-0C94-4A57-8E7D-0ADAA3895BDB}">
      <dsp:nvSpPr>
        <dsp:cNvPr id="0" name=""/>
        <dsp:cNvSpPr/>
      </dsp:nvSpPr>
      <dsp:spPr>
        <a:xfrm>
          <a:off x="97043" y="2718"/>
          <a:ext cx="2716187" cy="1629712"/>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dirty="0"/>
            <a:t>Etat des lieux</a:t>
          </a:r>
        </a:p>
      </dsp:txBody>
      <dsp:txXfrm>
        <a:off x="144776" y="50451"/>
        <a:ext cx="2620721" cy="1534246"/>
      </dsp:txXfrm>
    </dsp:sp>
    <dsp:sp modelId="{F2D3D773-0334-4462-823C-E638CCBAF52A}">
      <dsp:nvSpPr>
        <dsp:cNvPr id="0" name=""/>
        <dsp:cNvSpPr/>
      </dsp:nvSpPr>
      <dsp:spPr>
        <a:xfrm>
          <a:off x="3052255" y="480767"/>
          <a:ext cx="575831" cy="673614"/>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a:off x="3052255" y="615490"/>
        <a:ext cx="403082" cy="404168"/>
      </dsp:txXfrm>
    </dsp:sp>
    <dsp:sp modelId="{0AC53D99-4F41-4CEA-9F00-6B9C67DE4128}">
      <dsp:nvSpPr>
        <dsp:cNvPr id="0" name=""/>
        <dsp:cNvSpPr/>
      </dsp:nvSpPr>
      <dsp:spPr>
        <a:xfrm>
          <a:off x="3899706" y="2718"/>
          <a:ext cx="2716187" cy="1629712"/>
        </a:xfrm>
        <a:prstGeom prst="roundRect">
          <a:avLst>
            <a:gd name="adj" fmla="val 10000"/>
          </a:avLst>
        </a:prstGeom>
        <a:solidFill>
          <a:schemeClr val="accent2">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dirty="0"/>
            <a:t>Diagnostic</a:t>
          </a:r>
        </a:p>
      </dsp:txBody>
      <dsp:txXfrm>
        <a:off x="3947439" y="50451"/>
        <a:ext cx="2620721" cy="1534246"/>
      </dsp:txXfrm>
    </dsp:sp>
    <dsp:sp modelId="{8BACB05F-C19A-47B2-BAA9-1A07B762EE86}">
      <dsp:nvSpPr>
        <dsp:cNvPr id="0" name=""/>
        <dsp:cNvSpPr/>
      </dsp:nvSpPr>
      <dsp:spPr>
        <a:xfrm>
          <a:off x="6854918" y="480767"/>
          <a:ext cx="575831" cy="673614"/>
        </a:xfrm>
        <a:prstGeom prst="rightArrow">
          <a:avLst>
            <a:gd name="adj1" fmla="val 60000"/>
            <a:gd name="adj2" fmla="val 50000"/>
          </a:avLst>
        </a:prstGeom>
        <a:solidFill>
          <a:schemeClr val="accent2">
            <a:shade val="90000"/>
            <a:hueOff val="-191560"/>
            <a:satOff val="136"/>
            <a:lumOff val="107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a:off x="6854918" y="615490"/>
        <a:ext cx="403082" cy="404168"/>
      </dsp:txXfrm>
    </dsp:sp>
    <dsp:sp modelId="{CC9FB091-000A-491A-AB9F-C2588612D1E0}">
      <dsp:nvSpPr>
        <dsp:cNvPr id="0" name=""/>
        <dsp:cNvSpPr/>
      </dsp:nvSpPr>
      <dsp:spPr>
        <a:xfrm>
          <a:off x="7702368" y="2718"/>
          <a:ext cx="2716187" cy="1629712"/>
        </a:xfrm>
        <a:prstGeom prst="roundRect">
          <a:avLst>
            <a:gd name="adj" fmla="val 10000"/>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dirty="0"/>
            <a:t>Enjeux et objectifs</a:t>
          </a:r>
        </a:p>
      </dsp:txBody>
      <dsp:txXfrm>
        <a:off x="7750101" y="50451"/>
        <a:ext cx="2620721" cy="1534246"/>
      </dsp:txXfrm>
    </dsp:sp>
    <dsp:sp modelId="{FDD94A5D-17CD-492D-8FE4-D69F351BAB5E}">
      <dsp:nvSpPr>
        <dsp:cNvPr id="0" name=""/>
        <dsp:cNvSpPr/>
      </dsp:nvSpPr>
      <dsp:spPr>
        <a:xfrm rot="5400000">
          <a:off x="8772546" y="1822564"/>
          <a:ext cx="575831" cy="673614"/>
        </a:xfrm>
        <a:prstGeom prst="rightArrow">
          <a:avLst>
            <a:gd name="adj1" fmla="val 60000"/>
            <a:gd name="adj2" fmla="val 50000"/>
          </a:avLst>
        </a:prstGeom>
        <a:solidFill>
          <a:schemeClr val="accent2">
            <a:shade val="90000"/>
            <a:hueOff val="-383121"/>
            <a:satOff val="273"/>
            <a:lumOff val="214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rot="-5400000">
        <a:off x="8858378" y="1871456"/>
        <a:ext cx="404168" cy="403082"/>
      </dsp:txXfrm>
    </dsp:sp>
    <dsp:sp modelId="{65644DBC-EFC7-445B-ACA4-96FBB883B22C}">
      <dsp:nvSpPr>
        <dsp:cNvPr id="0" name=""/>
        <dsp:cNvSpPr/>
      </dsp:nvSpPr>
      <dsp:spPr>
        <a:xfrm>
          <a:off x="7702368" y="2718906"/>
          <a:ext cx="2716187" cy="1629712"/>
        </a:xfrm>
        <a:prstGeom prst="roundRect">
          <a:avLst>
            <a:gd name="adj" fmla="val 10000"/>
          </a:avLst>
        </a:prstGeom>
        <a:solidFill>
          <a:schemeClr val="accent2">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dirty="0"/>
            <a:t>Dispositions</a:t>
          </a:r>
        </a:p>
      </dsp:txBody>
      <dsp:txXfrm>
        <a:off x="7750101" y="2766639"/>
        <a:ext cx="2620721" cy="1534246"/>
      </dsp:txXfrm>
    </dsp:sp>
    <dsp:sp modelId="{EE7FCD4D-688C-4FCA-B5D6-16A89B469F09}">
      <dsp:nvSpPr>
        <dsp:cNvPr id="0" name=""/>
        <dsp:cNvSpPr/>
      </dsp:nvSpPr>
      <dsp:spPr>
        <a:xfrm rot="10800000">
          <a:off x="6887512" y="3196955"/>
          <a:ext cx="575831" cy="673614"/>
        </a:xfrm>
        <a:prstGeom prst="rightArrow">
          <a:avLst>
            <a:gd name="adj1" fmla="val 60000"/>
            <a:gd name="adj2" fmla="val 50000"/>
          </a:avLst>
        </a:prstGeom>
        <a:solidFill>
          <a:schemeClr val="accent2">
            <a:shade val="90000"/>
            <a:hueOff val="-574681"/>
            <a:satOff val="409"/>
            <a:lumOff val="321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fr-FR" sz="2800" kern="1200"/>
        </a:p>
      </dsp:txBody>
      <dsp:txXfrm rot="10800000">
        <a:off x="7060261" y="3331678"/>
        <a:ext cx="403082" cy="404168"/>
      </dsp:txXfrm>
    </dsp:sp>
    <dsp:sp modelId="{A4F24873-7441-4728-AD31-DD917962F6C6}">
      <dsp:nvSpPr>
        <dsp:cNvPr id="0" name=""/>
        <dsp:cNvSpPr/>
      </dsp:nvSpPr>
      <dsp:spPr>
        <a:xfrm>
          <a:off x="3899706" y="2718906"/>
          <a:ext cx="2716187" cy="1629712"/>
        </a:xfrm>
        <a:prstGeom prst="roundRect">
          <a:avLst>
            <a:gd name="adj" fmla="val 10000"/>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dirty="0"/>
            <a:t>Règles</a:t>
          </a:r>
        </a:p>
      </dsp:txBody>
      <dsp:txXfrm>
        <a:off x="3947439" y="2766639"/>
        <a:ext cx="2620721" cy="1534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79457-C511-427F-A138-D06D26424D51}">
      <dsp:nvSpPr>
        <dsp:cNvPr id="0" name=""/>
        <dsp:cNvSpPr/>
      </dsp:nvSpPr>
      <dsp:spPr>
        <a:xfrm>
          <a:off x="0" y="327846"/>
          <a:ext cx="11982275" cy="3709247"/>
        </a:xfrm>
        <a:prstGeom prst="rightArrow">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AE7F88-86FA-408F-901F-36F8CE0A4E87}">
      <dsp:nvSpPr>
        <dsp:cNvPr id="0" name=""/>
        <dsp:cNvSpPr/>
      </dsp:nvSpPr>
      <dsp:spPr>
        <a:xfrm>
          <a:off x="7971530" y="1255158"/>
          <a:ext cx="2919509" cy="1854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ctr" defTabSz="844550">
            <a:lnSpc>
              <a:spcPct val="90000"/>
            </a:lnSpc>
            <a:spcBef>
              <a:spcPct val="0"/>
            </a:spcBef>
            <a:spcAft>
              <a:spcPct val="35000"/>
            </a:spcAft>
            <a:buNone/>
          </a:pPr>
          <a:r>
            <a:rPr lang="fr-FR" sz="1900" kern="1200" dirty="0"/>
            <a:t>Validation de l’état des lieux et prise en compte des dernières remarques</a:t>
          </a:r>
        </a:p>
        <a:p>
          <a:pPr marL="0" lvl="0" indent="0" algn="ctr" defTabSz="844550">
            <a:lnSpc>
              <a:spcPct val="90000"/>
            </a:lnSpc>
            <a:spcBef>
              <a:spcPct val="0"/>
            </a:spcBef>
            <a:spcAft>
              <a:spcPct val="35000"/>
            </a:spcAft>
            <a:buNone/>
          </a:pPr>
          <a:r>
            <a:rPr lang="fr-FR" sz="1900" kern="1200" dirty="0"/>
            <a:t>Propositions d’enjeux et objectifs</a:t>
          </a:r>
        </a:p>
      </dsp:txBody>
      <dsp:txXfrm>
        <a:off x="7971530" y="1255158"/>
        <a:ext cx="2919509" cy="1854623"/>
      </dsp:txXfrm>
    </dsp:sp>
    <dsp:sp modelId="{9903BC2E-E2DB-420E-AD0D-E2BAC8C2939C}">
      <dsp:nvSpPr>
        <dsp:cNvPr id="0" name=""/>
        <dsp:cNvSpPr/>
      </dsp:nvSpPr>
      <dsp:spPr>
        <a:xfrm>
          <a:off x="4531384" y="1258228"/>
          <a:ext cx="2919509" cy="1854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ctr" defTabSz="844550">
            <a:lnSpc>
              <a:spcPct val="90000"/>
            </a:lnSpc>
            <a:spcBef>
              <a:spcPct val="0"/>
            </a:spcBef>
            <a:spcAft>
              <a:spcPct val="35000"/>
            </a:spcAft>
            <a:buNone/>
          </a:pPr>
          <a:r>
            <a:rPr lang="fr-FR" sz="1900" kern="1200" dirty="0"/>
            <a:t>- Diagnostic : Est-ce que les objectifs du SAGE sont atteints ? Quels sont les nouveaux enjeux du territoire</a:t>
          </a:r>
        </a:p>
        <a:p>
          <a:pPr marL="0" lvl="0" indent="0" algn="ctr" defTabSz="844550">
            <a:lnSpc>
              <a:spcPct val="90000"/>
            </a:lnSpc>
            <a:spcBef>
              <a:spcPct val="0"/>
            </a:spcBef>
            <a:spcAft>
              <a:spcPct val="35000"/>
            </a:spcAft>
            <a:buNone/>
          </a:pPr>
          <a:r>
            <a:rPr lang="fr-FR" sz="1900" kern="1200" dirty="0"/>
            <a:t>- Définition des orientations</a:t>
          </a:r>
        </a:p>
      </dsp:txBody>
      <dsp:txXfrm>
        <a:off x="4531384" y="1258228"/>
        <a:ext cx="2919509" cy="1854623"/>
      </dsp:txXfrm>
    </dsp:sp>
    <dsp:sp modelId="{3F7C07C2-1366-40AF-9FC8-9CF62CE017C4}">
      <dsp:nvSpPr>
        <dsp:cNvPr id="0" name=""/>
        <dsp:cNvSpPr/>
      </dsp:nvSpPr>
      <dsp:spPr>
        <a:xfrm>
          <a:off x="964707" y="1255158"/>
          <a:ext cx="2919509" cy="1854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ctr" defTabSz="844550">
            <a:lnSpc>
              <a:spcPct val="90000"/>
            </a:lnSpc>
            <a:spcBef>
              <a:spcPct val="0"/>
            </a:spcBef>
            <a:spcAft>
              <a:spcPct val="35000"/>
            </a:spcAft>
            <a:buNone/>
          </a:pPr>
          <a:r>
            <a:rPr lang="fr-FR" sz="1900" kern="1200" dirty="0"/>
            <a:t>Présentation des éléments de l’état des lieux</a:t>
          </a:r>
        </a:p>
      </dsp:txBody>
      <dsp:txXfrm>
        <a:off x="964707" y="1255158"/>
        <a:ext cx="2919509" cy="1854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17593-3B87-4C87-980A-4E08D34F9042}">
      <dsp:nvSpPr>
        <dsp:cNvPr id="0" name=""/>
        <dsp:cNvSpPr/>
      </dsp:nvSpPr>
      <dsp:spPr>
        <a:xfrm>
          <a:off x="0" y="1589808"/>
          <a:ext cx="11752118" cy="211974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0082F-9BD7-45B6-AEE5-D4069C46136C}">
      <dsp:nvSpPr>
        <dsp:cNvPr id="0" name=""/>
        <dsp:cNvSpPr/>
      </dsp:nvSpPr>
      <dsp:spPr>
        <a:xfrm>
          <a:off x="5164" y="0"/>
          <a:ext cx="3408573" cy="2119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b" anchorCtr="0">
          <a:noAutofit/>
        </a:bodyPr>
        <a:lstStyle/>
        <a:p>
          <a:pPr marL="0" lvl="0" indent="0" algn="ctr" defTabSz="1333500">
            <a:lnSpc>
              <a:spcPct val="90000"/>
            </a:lnSpc>
            <a:spcBef>
              <a:spcPct val="0"/>
            </a:spcBef>
            <a:spcAft>
              <a:spcPct val="35000"/>
            </a:spcAft>
            <a:buNone/>
          </a:pPr>
          <a:r>
            <a:rPr lang="fr-FR" sz="3000" kern="1200" dirty="0"/>
            <a:t>CLE : validation de l’état des lieux</a:t>
          </a:r>
        </a:p>
      </dsp:txBody>
      <dsp:txXfrm>
        <a:off x="5164" y="0"/>
        <a:ext cx="3408573" cy="2119745"/>
      </dsp:txXfrm>
    </dsp:sp>
    <dsp:sp modelId="{44D28837-9236-44BE-AF5C-6D004EE1C5CA}">
      <dsp:nvSpPr>
        <dsp:cNvPr id="0" name=""/>
        <dsp:cNvSpPr/>
      </dsp:nvSpPr>
      <dsp:spPr>
        <a:xfrm>
          <a:off x="1444482" y="2384713"/>
          <a:ext cx="529936" cy="529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40EC4-5A0E-40FC-AC44-8A2A95BF520A}">
      <dsp:nvSpPr>
        <dsp:cNvPr id="0" name=""/>
        <dsp:cNvSpPr/>
      </dsp:nvSpPr>
      <dsp:spPr>
        <a:xfrm>
          <a:off x="3584166" y="3179617"/>
          <a:ext cx="3408573" cy="2119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fr-FR" sz="3000" kern="1200" dirty="0"/>
            <a:t>Discussion des orientations précises par thématique</a:t>
          </a:r>
        </a:p>
      </dsp:txBody>
      <dsp:txXfrm>
        <a:off x="3584166" y="3179617"/>
        <a:ext cx="3408573" cy="2119745"/>
      </dsp:txXfrm>
    </dsp:sp>
    <dsp:sp modelId="{535C68F0-C90C-49DD-A809-AFF62A69CD3B}">
      <dsp:nvSpPr>
        <dsp:cNvPr id="0" name=""/>
        <dsp:cNvSpPr/>
      </dsp:nvSpPr>
      <dsp:spPr>
        <a:xfrm>
          <a:off x="5023484" y="2384713"/>
          <a:ext cx="529936" cy="529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955CA-B612-4F0D-A6F9-288C96C0861C}">
      <dsp:nvSpPr>
        <dsp:cNvPr id="0" name=""/>
        <dsp:cNvSpPr/>
      </dsp:nvSpPr>
      <dsp:spPr>
        <a:xfrm>
          <a:off x="7163168" y="0"/>
          <a:ext cx="3408573" cy="2119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b" anchorCtr="0">
          <a:noAutofit/>
        </a:bodyPr>
        <a:lstStyle/>
        <a:p>
          <a:pPr marL="0" lvl="0" indent="0" algn="ctr" defTabSz="1333500">
            <a:lnSpc>
              <a:spcPct val="90000"/>
            </a:lnSpc>
            <a:spcBef>
              <a:spcPct val="0"/>
            </a:spcBef>
            <a:spcAft>
              <a:spcPct val="35000"/>
            </a:spcAft>
            <a:buNone/>
          </a:pPr>
          <a:r>
            <a:rPr lang="fr-FR" sz="3000" kern="1200" dirty="0"/>
            <a:t>CLE : Validation des nouveaux objectifs et disposition</a:t>
          </a:r>
        </a:p>
      </dsp:txBody>
      <dsp:txXfrm>
        <a:off x="7163168" y="0"/>
        <a:ext cx="3408573" cy="2119745"/>
      </dsp:txXfrm>
    </dsp:sp>
    <dsp:sp modelId="{30E5B230-8617-41B7-9B9E-0A91CCB5D467}">
      <dsp:nvSpPr>
        <dsp:cNvPr id="0" name=""/>
        <dsp:cNvSpPr/>
      </dsp:nvSpPr>
      <dsp:spPr>
        <a:xfrm>
          <a:off x="8602486" y="2384713"/>
          <a:ext cx="529936" cy="529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6EE4CEA-357C-4E4F-850D-2BE1841F12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6CEC502-7F28-443A-990D-F85643796A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4A7253-6424-4A67-B741-936FE1E5D54B}" type="datetimeFigureOut">
              <a:rPr lang="fr-FR" smtClean="0"/>
              <a:t>03/11/2021</a:t>
            </a:fld>
            <a:endParaRPr lang="fr-FR"/>
          </a:p>
        </p:txBody>
      </p:sp>
      <p:sp>
        <p:nvSpPr>
          <p:cNvPr id="4" name="Espace réservé du pied de page 3">
            <a:extLst>
              <a:ext uri="{FF2B5EF4-FFF2-40B4-BE49-F238E27FC236}">
                <a16:creationId xmlns:a16="http://schemas.microsoft.com/office/drawing/2014/main" id="{24D8DBF8-F8C7-463B-AF47-311C9EA96A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98C146C-1AD8-4505-8E7E-D529A5D4CE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F1AE2-9844-43E8-8565-9A8C46F4408D}" type="slidenum">
              <a:rPr lang="fr-FR" smtClean="0"/>
              <a:t>‹N°›</a:t>
            </a:fld>
            <a:endParaRPr lang="fr-FR"/>
          </a:p>
        </p:txBody>
      </p:sp>
    </p:spTree>
    <p:extLst>
      <p:ext uri="{BB962C8B-B14F-4D97-AF65-F5344CB8AC3E}">
        <p14:creationId xmlns:p14="http://schemas.microsoft.com/office/powerpoint/2010/main" val="29052894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83F96-2DB6-41AF-BDE5-A234F7514058}" type="datetimeFigureOut">
              <a:rPr lang="fr-FR" smtClean="0"/>
              <a:t>03/11/2021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6EA3C-1572-4A8F-ACD1-3C6AB518663A}" type="slidenum">
              <a:rPr lang="fr-FR" smtClean="0"/>
              <a:t>‹N°›</a:t>
            </a:fld>
            <a:endParaRPr lang="fr-FR" dirty="0"/>
          </a:p>
        </p:txBody>
      </p:sp>
    </p:spTree>
    <p:extLst>
      <p:ext uri="{BB962C8B-B14F-4D97-AF65-F5344CB8AC3E}">
        <p14:creationId xmlns:p14="http://schemas.microsoft.com/office/powerpoint/2010/main" val="16613248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Compatibilité avec le SDAGE</a:t>
            </a:r>
          </a:p>
        </p:txBody>
      </p:sp>
      <p:sp>
        <p:nvSpPr>
          <p:cNvPr id="4" name="Espace réservé de la date 3"/>
          <p:cNvSpPr>
            <a:spLocks noGrp="1"/>
          </p:cNvSpPr>
          <p:nvPr>
            <p:ph type="dt" idx="1"/>
          </p:nvPr>
        </p:nvSpPr>
        <p:spPr/>
        <p:txBody>
          <a:bodyPr/>
          <a:lstStyle/>
          <a:p>
            <a:r>
              <a:rPr lang="fr-FR"/>
              <a:t>10/05/2021</a:t>
            </a: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B370B15C-F910-4AEF-80E5-377C7876E036}" type="slidenum">
              <a:rPr lang="fr-FR" smtClean="0"/>
              <a:pPr/>
              <a:t>3</a:t>
            </a:fld>
            <a:endParaRPr lang="fr-FR"/>
          </a:p>
        </p:txBody>
      </p:sp>
    </p:spTree>
    <p:extLst>
      <p:ext uri="{BB962C8B-B14F-4D97-AF65-F5344CB8AC3E}">
        <p14:creationId xmlns:p14="http://schemas.microsoft.com/office/powerpoint/2010/main" val="2058717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ffectLst/>
                <a:latin typeface="Times New Roman" panose="02020603050405020304" pitchFamily="18" charset="0"/>
              </a:rPr>
              <a:t>En plus de sa nature de zone humide, pour être retenue en tant que ZHIEP, la zone humide doit </a:t>
            </a:r>
            <a:r>
              <a:rPr lang="fr-FR" dirty="0" err="1">
                <a:effectLst/>
                <a:latin typeface="Times New Roman" panose="02020603050405020304" pitchFamily="18" charset="0"/>
              </a:rPr>
              <a:t>représen</a:t>
            </a:r>
            <a:r>
              <a:rPr lang="fr-FR" dirty="0">
                <a:effectLst/>
                <a:latin typeface="Times New Roman" panose="02020603050405020304" pitchFamily="18" charset="0"/>
              </a:rPr>
              <a:t>-</a:t>
            </a:r>
            <a:br>
              <a:rPr lang="fr-FR" dirty="0"/>
            </a:br>
            <a:r>
              <a:rPr lang="fr-FR" dirty="0">
                <a:effectLst/>
                <a:latin typeface="Times New Roman" panose="02020603050405020304" pitchFamily="18" charset="0"/>
              </a:rPr>
              <a:t>ter une "plus-value" environnementale, c'est-à-dire :</a:t>
            </a:r>
            <a:br>
              <a:rPr lang="fr-FR" dirty="0"/>
            </a:br>
            <a:r>
              <a:rPr lang="fr-FR" dirty="0">
                <a:effectLst/>
                <a:latin typeface="Times New Roman" panose="02020603050405020304" pitchFamily="18" charset="0"/>
              </a:rPr>
              <a:t>- participer utilement à une gestion globale du bassin versant grâce aux fonctions hydrologiques, bio-</a:t>
            </a:r>
            <a:br>
              <a:rPr lang="fr-FR" dirty="0"/>
            </a:br>
            <a:r>
              <a:rPr lang="fr-FR" dirty="0">
                <a:effectLst/>
                <a:latin typeface="Times New Roman" panose="02020603050405020304" pitchFamily="18" charset="0"/>
              </a:rPr>
              <a:t>géochimiques et écologiques ; ou</a:t>
            </a:r>
            <a:br>
              <a:rPr lang="fr-FR" dirty="0"/>
            </a:br>
            <a:r>
              <a:rPr lang="fr-FR" dirty="0">
                <a:effectLst/>
                <a:latin typeface="Times New Roman" panose="02020603050405020304" pitchFamily="18" charset="0"/>
              </a:rPr>
              <a:t>- bénéficier d'une valeur touristique, écologique, paysagère ou cynégétique particulière.</a:t>
            </a:r>
          </a:p>
          <a:p>
            <a:endParaRPr lang="fr-FR" dirty="0">
              <a:effectLst/>
              <a:latin typeface="Times New Roman" panose="02020603050405020304" pitchFamily="18" charset="0"/>
            </a:endParaRPr>
          </a:p>
          <a:p>
            <a:r>
              <a:rPr lang="fr-FR" dirty="0">
                <a:effectLst/>
                <a:latin typeface="Times New Roman" panose="02020603050405020304" pitchFamily="18" charset="0"/>
              </a:rPr>
              <a:t>Les ZSGE (Zones Stratégiques pour la Gestion de l’Eau) doivent contribuer à la réalisation des objectifs de quantité et de qualité d'eau issus de la </a:t>
            </a:r>
            <a:r>
              <a:rPr lang="fr-FR" dirty="0" err="1">
                <a:effectLst/>
                <a:latin typeface="Times New Roman" panose="02020603050405020304" pitchFamily="18" charset="0"/>
              </a:rPr>
              <a:t>Direc</a:t>
            </a:r>
            <a:r>
              <a:rPr lang="fr-FR" dirty="0">
                <a:effectLst/>
                <a:latin typeface="Times New Roman" panose="02020603050405020304" pitchFamily="18" charset="0"/>
              </a:rPr>
              <a:t>-</a:t>
            </a:r>
            <a:br>
              <a:rPr lang="fr-FR" dirty="0"/>
            </a:br>
            <a:r>
              <a:rPr lang="fr-FR" dirty="0" err="1">
                <a:effectLst/>
                <a:latin typeface="Times New Roman" panose="02020603050405020304" pitchFamily="18" charset="0"/>
              </a:rPr>
              <a:t>tive</a:t>
            </a:r>
            <a:r>
              <a:rPr lang="fr-FR" dirty="0">
                <a:effectLst/>
                <a:latin typeface="Times New Roman" panose="02020603050405020304" pitchFamily="18" charset="0"/>
              </a:rPr>
              <a:t> Cadre sur l'Eau (DCE)73 et déclinés dans les SDAGE (Schéma Directeur d'Aménagement et de Gestion</a:t>
            </a:r>
            <a:br>
              <a:rPr lang="fr-FR" dirty="0"/>
            </a:br>
            <a:r>
              <a:rPr lang="fr-FR" dirty="0">
                <a:effectLst/>
                <a:latin typeface="Times New Roman" panose="02020603050405020304" pitchFamily="18" charset="0"/>
              </a:rPr>
              <a:t>des Eaux)74. Ces objectifs correspondent75 :</a:t>
            </a:r>
            <a:br>
              <a:rPr lang="fr-FR" dirty="0"/>
            </a:br>
            <a:r>
              <a:rPr lang="fr-FR" dirty="0">
                <a:effectLst/>
                <a:latin typeface="Times New Roman" panose="02020603050405020304" pitchFamily="18" charset="0"/>
              </a:rPr>
              <a:t>- à un bon état ou potentiel écologique et bon état chimique pour les eaux de surface ;</a:t>
            </a:r>
            <a:br>
              <a:rPr lang="fr-FR" dirty="0"/>
            </a:br>
            <a:r>
              <a:rPr lang="fr-FR" dirty="0">
                <a:effectLst/>
                <a:latin typeface="Times New Roman" panose="02020603050405020304" pitchFamily="18" charset="0"/>
              </a:rPr>
              <a:t>- à un bon état chimique et un équilibre entre les prélèvements et la capacité de renouvellement pour</a:t>
            </a:r>
            <a:br>
              <a:rPr lang="fr-FR" dirty="0"/>
            </a:br>
            <a:r>
              <a:rPr lang="fr-FR" dirty="0">
                <a:effectLst/>
                <a:latin typeface="Times New Roman" panose="02020603050405020304" pitchFamily="18" charset="0"/>
              </a:rPr>
              <a:t>les masses d'eau souterraines ;</a:t>
            </a:r>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2206EA3C-1572-4A8F-ACD1-3C6AB518663A}" type="slidenum">
              <a:rPr lang="fr-FR" smtClean="0"/>
              <a:t>33</a:t>
            </a:fld>
            <a:endParaRPr lang="fr-FR" dirty="0"/>
          </a:p>
        </p:txBody>
      </p:sp>
    </p:spTree>
    <p:extLst>
      <p:ext uri="{BB962C8B-B14F-4D97-AF65-F5344CB8AC3E}">
        <p14:creationId xmlns:p14="http://schemas.microsoft.com/office/powerpoint/2010/main" val="124180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ffectLst/>
                <a:latin typeface="Times New Roman" panose="02020603050405020304" pitchFamily="18" charset="0"/>
              </a:rPr>
              <a:t>En plus de sa nature de zone humide, pour être retenue en tant que ZHIEP, la zone humide doit </a:t>
            </a:r>
            <a:r>
              <a:rPr lang="fr-FR" dirty="0" err="1">
                <a:effectLst/>
                <a:latin typeface="Times New Roman" panose="02020603050405020304" pitchFamily="18" charset="0"/>
              </a:rPr>
              <a:t>représen</a:t>
            </a:r>
            <a:r>
              <a:rPr lang="fr-FR" dirty="0">
                <a:effectLst/>
                <a:latin typeface="Times New Roman" panose="02020603050405020304" pitchFamily="18" charset="0"/>
              </a:rPr>
              <a:t>-</a:t>
            </a:r>
            <a:br>
              <a:rPr lang="fr-FR" dirty="0"/>
            </a:br>
            <a:r>
              <a:rPr lang="fr-FR" dirty="0">
                <a:effectLst/>
                <a:latin typeface="Times New Roman" panose="02020603050405020304" pitchFamily="18" charset="0"/>
              </a:rPr>
              <a:t>ter une "plus-value" environnementale, c'est-à-dire :</a:t>
            </a:r>
            <a:br>
              <a:rPr lang="fr-FR" dirty="0"/>
            </a:br>
            <a:r>
              <a:rPr lang="fr-FR" dirty="0">
                <a:effectLst/>
                <a:latin typeface="Times New Roman" panose="02020603050405020304" pitchFamily="18" charset="0"/>
              </a:rPr>
              <a:t>- participer utilement à une gestion globale du bassin versant grâce aux fonctions hydrologiques, bio-</a:t>
            </a:r>
            <a:br>
              <a:rPr lang="fr-FR" dirty="0"/>
            </a:br>
            <a:r>
              <a:rPr lang="fr-FR" dirty="0">
                <a:effectLst/>
                <a:latin typeface="Times New Roman" panose="02020603050405020304" pitchFamily="18" charset="0"/>
              </a:rPr>
              <a:t>géochimiques et écologiques ; ou</a:t>
            </a:r>
            <a:br>
              <a:rPr lang="fr-FR" dirty="0"/>
            </a:br>
            <a:r>
              <a:rPr lang="fr-FR" dirty="0">
                <a:effectLst/>
                <a:latin typeface="Times New Roman" panose="02020603050405020304" pitchFamily="18" charset="0"/>
              </a:rPr>
              <a:t>- bénéficier d'une valeur touristique, écologique, paysagère ou cynégétique particulière.</a:t>
            </a:r>
          </a:p>
          <a:p>
            <a:endParaRPr lang="fr-FR" dirty="0">
              <a:effectLst/>
              <a:latin typeface="Times New Roman" panose="02020603050405020304" pitchFamily="18" charset="0"/>
            </a:endParaRPr>
          </a:p>
          <a:p>
            <a:r>
              <a:rPr lang="fr-FR" dirty="0">
                <a:effectLst/>
                <a:latin typeface="Times New Roman" panose="02020603050405020304" pitchFamily="18" charset="0"/>
              </a:rPr>
              <a:t>Les ZSGE doivent contribuer à la réalisation des objectifs de quantité et de qualité d'eau issus de la </a:t>
            </a:r>
            <a:r>
              <a:rPr lang="fr-FR" dirty="0" err="1">
                <a:effectLst/>
                <a:latin typeface="Times New Roman" panose="02020603050405020304" pitchFamily="18" charset="0"/>
              </a:rPr>
              <a:t>Direc</a:t>
            </a:r>
            <a:r>
              <a:rPr lang="fr-FR" dirty="0">
                <a:effectLst/>
                <a:latin typeface="Times New Roman" panose="02020603050405020304" pitchFamily="18" charset="0"/>
              </a:rPr>
              <a:t>-</a:t>
            </a:r>
            <a:br>
              <a:rPr lang="fr-FR" dirty="0"/>
            </a:br>
            <a:r>
              <a:rPr lang="fr-FR" dirty="0" err="1">
                <a:effectLst/>
                <a:latin typeface="Times New Roman" panose="02020603050405020304" pitchFamily="18" charset="0"/>
              </a:rPr>
              <a:t>tive</a:t>
            </a:r>
            <a:r>
              <a:rPr lang="fr-FR" dirty="0">
                <a:effectLst/>
                <a:latin typeface="Times New Roman" panose="02020603050405020304" pitchFamily="18" charset="0"/>
              </a:rPr>
              <a:t> Cadre sur l'Eau (DCE)73 et déclinés dans les SDAGE (Schéma Directeur d'Aménagement et de Gestion</a:t>
            </a:r>
            <a:br>
              <a:rPr lang="fr-FR" dirty="0"/>
            </a:br>
            <a:r>
              <a:rPr lang="fr-FR" dirty="0">
                <a:effectLst/>
                <a:latin typeface="Times New Roman" panose="02020603050405020304" pitchFamily="18" charset="0"/>
              </a:rPr>
              <a:t>des Eaux)74. Ces objectifs correspondent75 :</a:t>
            </a:r>
            <a:br>
              <a:rPr lang="fr-FR" dirty="0"/>
            </a:br>
            <a:r>
              <a:rPr lang="fr-FR" dirty="0">
                <a:effectLst/>
                <a:latin typeface="Times New Roman" panose="02020603050405020304" pitchFamily="18" charset="0"/>
              </a:rPr>
              <a:t>- à un bon état ou potentiel écologique et bon état chimique pour les eaux de surface ;</a:t>
            </a:r>
            <a:br>
              <a:rPr lang="fr-FR" dirty="0"/>
            </a:br>
            <a:r>
              <a:rPr lang="fr-FR" dirty="0">
                <a:effectLst/>
                <a:latin typeface="Times New Roman" panose="02020603050405020304" pitchFamily="18" charset="0"/>
              </a:rPr>
              <a:t>- à un bon état chimique et un équilibre entre les prélèvements et la capacité de renouvellement pour</a:t>
            </a:r>
            <a:br>
              <a:rPr lang="fr-FR" dirty="0"/>
            </a:br>
            <a:r>
              <a:rPr lang="fr-FR" dirty="0">
                <a:effectLst/>
                <a:latin typeface="Times New Roman" panose="02020603050405020304" pitchFamily="18" charset="0"/>
              </a:rPr>
              <a:t>les masses d'eau souterraines ;</a:t>
            </a:r>
            <a:endParaRPr lang="fr-FR" dirty="0"/>
          </a:p>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2206EA3C-1572-4A8F-ACD1-3C6AB518663A}" type="slidenum">
              <a:rPr lang="fr-FR" smtClean="0"/>
              <a:t>35</a:t>
            </a:fld>
            <a:endParaRPr lang="fr-FR" dirty="0"/>
          </a:p>
        </p:txBody>
      </p:sp>
    </p:spTree>
    <p:extLst>
      <p:ext uri="{BB962C8B-B14F-4D97-AF65-F5344CB8AC3E}">
        <p14:creationId xmlns:p14="http://schemas.microsoft.com/office/powerpoint/2010/main" val="4005984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2206EA3C-1572-4A8F-ACD1-3C6AB518663A}" type="slidenum">
              <a:rPr lang="fr-FR" smtClean="0"/>
              <a:t>37</a:t>
            </a:fld>
            <a:endParaRPr lang="fr-FR" dirty="0"/>
          </a:p>
        </p:txBody>
      </p:sp>
    </p:spTree>
    <p:extLst>
      <p:ext uri="{BB962C8B-B14F-4D97-AF65-F5344CB8AC3E}">
        <p14:creationId xmlns:p14="http://schemas.microsoft.com/office/powerpoint/2010/main" val="425540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Compatibilité avec le SDAGE</a:t>
            </a:r>
          </a:p>
        </p:txBody>
      </p:sp>
      <p:sp>
        <p:nvSpPr>
          <p:cNvPr id="4" name="Espace réservé de la date 3"/>
          <p:cNvSpPr>
            <a:spLocks noGrp="1"/>
          </p:cNvSpPr>
          <p:nvPr>
            <p:ph type="dt" idx="1"/>
          </p:nvPr>
        </p:nvSpPr>
        <p:spPr/>
        <p:txBody>
          <a:bodyPr/>
          <a:lstStyle/>
          <a:p>
            <a:r>
              <a:rPr lang="fr-FR"/>
              <a:t>10/05/2021</a:t>
            </a: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B370B15C-F910-4AEF-80E5-377C7876E036}" type="slidenum">
              <a:rPr lang="fr-FR" smtClean="0"/>
              <a:pPr/>
              <a:t>4</a:t>
            </a:fld>
            <a:endParaRPr lang="fr-FR"/>
          </a:p>
        </p:txBody>
      </p:sp>
    </p:spTree>
    <p:extLst>
      <p:ext uri="{BB962C8B-B14F-4D97-AF65-F5344CB8AC3E}">
        <p14:creationId xmlns:p14="http://schemas.microsoft.com/office/powerpoint/2010/main" val="356693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effectLst/>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avant la réunion : relecture attentive par les membres de la commission du texte de l’état des lieux et préparation de la réunion (remarques, modifications , compléments…)</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Pendant la réunion : Présentation synthétique de l’état des lieux et discussion selon les remarques des membres ; ajustements si nécessaire et validation avant présentation en CLE</a:t>
            </a:r>
            <a:endParaRPr lang="fr-FR" sz="11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Times New Roman" panose="02020603050405020304" pitchFamily="18" charset="0"/>
              </a:rPr>
              <a:t>A partir de l’état de lieux : discussion et travail collectif pour définir le diagnostic : quelles sont les nouvelles attentes du territoire ? quels sont les nouveaux défis pour le bassin versant et les axes d’amélioration selon les objectifs fixés par le nouveau SDAGE ? quelles sont les réussites à poursuivre ? ….ce diagnostic doit ensuite permettre de dégager les nouvelles orientations ou enjeux du SAGE.</a:t>
            </a:r>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2206EA3C-1572-4A8F-ACD1-3C6AB518663A}" type="slidenum">
              <a:rPr lang="fr-FR" smtClean="0"/>
              <a:t>7</a:t>
            </a:fld>
            <a:endParaRPr lang="fr-FR" dirty="0"/>
          </a:p>
        </p:txBody>
      </p:sp>
    </p:spTree>
    <p:extLst>
      <p:ext uri="{BB962C8B-B14F-4D97-AF65-F5344CB8AC3E}">
        <p14:creationId xmlns:p14="http://schemas.microsoft.com/office/powerpoint/2010/main" val="236344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Petit rappel : Pour chaque thématique, les techniciens seront invités</a:t>
            </a: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2206EA3C-1572-4A8F-ACD1-3C6AB518663A}" type="slidenum">
              <a:rPr lang="fr-FR" smtClean="0"/>
              <a:t>9</a:t>
            </a:fld>
            <a:endParaRPr lang="fr-FR" dirty="0"/>
          </a:p>
        </p:txBody>
      </p:sp>
    </p:spTree>
    <p:extLst>
      <p:ext uri="{BB962C8B-B14F-4D97-AF65-F5344CB8AC3E}">
        <p14:creationId xmlns:p14="http://schemas.microsoft.com/office/powerpoint/2010/main" val="275905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Outil à trop grand échelle. Des améliorations sur le CE n’améliore pas les tronçons SYRAH-CE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Le SYRAH-CE est un système d’évaluation des pressions hydromorphologiques au niveau national se basant sur des données hydromorphologiques disponibles. Le degré d’altération de plusieurs composantes de l’état hydromorphologique pour chaque tronçon, ou Unité Spatiale de Recueil et d’Analyse (USRA), est évalué et associé à une probabilité témoignant la certitude de cette évaluation. Ce système a permis d’obtenir une première évaluation de ces altérations en 2012 puis une seconde en 2017. Sur la Canche, elle a été réalisée sur 140 USRA réparties sur la Canche et ses principaux affluents pour les deux dates.</a:t>
            </a:r>
          </a:p>
          <a:p>
            <a:endParaRPr lang="fr-FR" dirty="0"/>
          </a:p>
          <a:p>
            <a:pPr algn="l"/>
            <a:endParaRPr lang="fr-FR" sz="1800" b="0" i="0" u="none" strike="noStrike" baseline="0" dirty="0">
              <a:solidFill>
                <a:srgbClr val="000000"/>
              </a:solidFill>
              <a:latin typeface="Arial" panose="020B0604020202020204" pitchFamily="34" charset="0"/>
            </a:endParaRPr>
          </a:p>
          <a:p>
            <a:r>
              <a:rPr lang="fr-FR" sz="1800" b="0" i="0" u="none" strike="noStrike" baseline="0" dirty="0">
                <a:solidFill>
                  <a:srgbClr val="000000"/>
                </a:solidFill>
                <a:latin typeface="Arial" panose="020B0604020202020204" pitchFamily="34" charset="0"/>
              </a:rPr>
              <a:t>Elément de qualité : Régime hydrologique : </a:t>
            </a:r>
          </a:p>
          <a:p>
            <a:r>
              <a:rPr lang="fr-FR" sz="1800" b="0" i="0" u="none" strike="noStrike" baseline="0" dirty="0">
                <a:solidFill>
                  <a:srgbClr val="000000"/>
                </a:solidFill>
                <a:latin typeface="Courier New" panose="02070309020205020404" pitchFamily="49" charset="0"/>
              </a:rPr>
              <a:t>o </a:t>
            </a:r>
            <a:r>
              <a:rPr lang="fr-FR" sz="1800" b="0" i="0" u="none" strike="noStrike" baseline="0" dirty="0">
                <a:solidFill>
                  <a:srgbClr val="000000"/>
                </a:solidFill>
                <a:latin typeface="Arial" panose="020B0604020202020204" pitchFamily="34" charset="0"/>
              </a:rPr>
              <a:t>Hydrologie : quantité ; </a:t>
            </a:r>
          </a:p>
          <a:p>
            <a:r>
              <a:rPr lang="fr-FR" sz="1800" b="0" i="0" u="none" strike="noStrike" baseline="0" dirty="0">
                <a:solidFill>
                  <a:srgbClr val="000000"/>
                </a:solidFill>
                <a:latin typeface="Courier New" panose="02070309020205020404" pitchFamily="49" charset="0"/>
              </a:rPr>
              <a:t>o </a:t>
            </a:r>
            <a:r>
              <a:rPr lang="fr-FR" sz="1800" b="0" i="0" u="none" strike="noStrike" baseline="0" dirty="0">
                <a:solidFill>
                  <a:srgbClr val="000000"/>
                </a:solidFill>
                <a:latin typeface="Arial" panose="020B0604020202020204" pitchFamily="34" charset="0"/>
              </a:rPr>
              <a:t>Hydrologie : dynamique ; </a:t>
            </a:r>
          </a:p>
          <a:p>
            <a:r>
              <a:rPr lang="fr-FR" sz="1800" b="0" i="0" u="none" strike="noStrike" baseline="0" dirty="0">
                <a:solidFill>
                  <a:srgbClr val="000000"/>
                </a:solidFill>
                <a:latin typeface="Courier New" panose="02070309020205020404" pitchFamily="49" charset="0"/>
              </a:rPr>
              <a:t>o </a:t>
            </a:r>
            <a:r>
              <a:rPr lang="fr-FR" sz="1800" b="0" i="0" u="none" strike="noStrike" baseline="0" dirty="0">
                <a:solidFill>
                  <a:srgbClr val="000000"/>
                </a:solidFill>
                <a:latin typeface="Arial" panose="020B0604020202020204" pitchFamily="34" charset="0"/>
              </a:rPr>
              <a:t>Connexion aux masses d’eau souterraines ; </a:t>
            </a:r>
          </a:p>
          <a:p>
            <a:r>
              <a:rPr lang="fr-FR" sz="1800" b="0" i="0" u="none" strike="noStrike" baseline="0" dirty="0">
                <a:solidFill>
                  <a:srgbClr val="000000"/>
                </a:solidFill>
                <a:latin typeface="Arial" panose="020B0604020202020204" pitchFamily="34" charset="0"/>
              </a:rPr>
              <a:t>- Elément de qualité : Continuité de la rivière : </a:t>
            </a:r>
          </a:p>
          <a:p>
            <a:r>
              <a:rPr lang="fr-FR" sz="1800" b="0" i="0" u="none" strike="noStrike" baseline="0" dirty="0">
                <a:solidFill>
                  <a:srgbClr val="000000"/>
                </a:solidFill>
                <a:latin typeface="Courier New" panose="02070309020205020404" pitchFamily="49" charset="0"/>
              </a:rPr>
              <a:t>o </a:t>
            </a:r>
            <a:r>
              <a:rPr lang="fr-FR" sz="1800" b="0" i="0" u="none" strike="noStrike" baseline="0" dirty="0">
                <a:solidFill>
                  <a:srgbClr val="000000"/>
                </a:solidFill>
                <a:latin typeface="Arial" panose="020B0604020202020204" pitchFamily="34" charset="0"/>
              </a:rPr>
              <a:t>Continuité biologique : proximité ; </a:t>
            </a:r>
          </a:p>
          <a:p>
            <a:r>
              <a:rPr lang="fr-FR" sz="1800" b="0" i="0" u="none" strike="noStrike" baseline="0" dirty="0">
                <a:solidFill>
                  <a:srgbClr val="000000"/>
                </a:solidFill>
                <a:latin typeface="Courier New" panose="02070309020205020404" pitchFamily="49" charset="0"/>
              </a:rPr>
              <a:t>o </a:t>
            </a:r>
            <a:r>
              <a:rPr lang="fr-FR" sz="1800" b="0" i="0" u="none" strike="noStrike" baseline="0" dirty="0">
                <a:solidFill>
                  <a:srgbClr val="000000"/>
                </a:solidFill>
                <a:latin typeface="Arial" panose="020B0604020202020204" pitchFamily="34" charset="0"/>
              </a:rPr>
              <a:t>Continuité biologique : migrateurs ; </a:t>
            </a:r>
          </a:p>
          <a:p>
            <a:r>
              <a:rPr lang="fr-FR" sz="1800" b="0" i="0" u="none" strike="noStrike" baseline="0" dirty="0">
                <a:solidFill>
                  <a:srgbClr val="000000"/>
                </a:solidFill>
                <a:latin typeface="Courier New" panose="02070309020205020404" pitchFamily="49" charset="0"/>
              </a:rPr>
              <a:t>o </a:t>
            </a:r>
            <a:r>
              <a:rPr lang="fr-FR" sz="1800" b="0" i="0" u="none" strike="noStrike" baseline="0" dirty="0">
                <a:solidFill>
                  <a:srgbClr val="000000"/>
                </a:solidFill>
                <a:latin typeface="Arial" panose="020B0604020202020204" pitchFamily="34" charset="0"/>
              </a:rPr>
              <a:t>Continuité sédimentaire ; </a:t>
            </a:r>
          </a:p>
          <a:p>
            <a:r>
              <a:rPr lang="fr-FR" sz="1800" b="0" i="0" u="none" strike="noStrike" baseline="0" dirty="0">
                <a:solidFill>
                  <a:srgbClr val="000000"/>
                </a:solidFill>
                <a:latin typeface="Courier New" panose="02070309020205020404" pitchFamily="49" charset="0"/>
              </a:rPr>
              <a:t>o </a:t>
            </a:r>
            <a:r>
              <a:rPr lang="fr-FR" sz="1800" b="0" i="0" u="none" strike="noStrike" baseline="0" dirty="0">
                <a:solidFill>
                  <a:srgbClr val="000000"/>
                </a:solidFill>
                <a:latin typeface="Arial" panose="020B0604020202020204" pitchFamily="34" charset="0"/>
              </a:rPr>
              <a:t>Continuité latérale ; </a:t>
            </a:r>
          </a:p>
          <a:p>
            <a:r>
              <a:rPr lang="fr-FR" sz="1800" b="0" i="0" u="none" strike="noStrike" baseline="0" dirty="0">
                <a:solidFill>
                  <a:srgbClr val="000000"/>
                </a:solidFill>
                <a:latin typeface="Arial" panose="020B0604020202020204" pitchFamily="34" charset="0"/>
              </a:rPr>
              <a:t>- Conditions morphologiques : </a:t>
            </a:r>
          </a:p>
          <a:p>
            <a:r>
              <a:rPr lang="fr-FR" sz="1800" b="0" i="0" u="none" strike="noStrike" baseline="0" dirty="0">
                <a:solidFill>
                  <a:srgbClr val="000000"/>
                </a:solidFill>
                <a:latin typeface="Courier New" panose="02070309020205020404" pitchFamily="49" charset="0"/>
              </a:rPr>
              <a:t>o </a:t>
            </a:r>
            <a:r>
              <a:rPr lang="fr-FR" sz="1800" b="0" i="0" u="none" strike="noStrike" baseline="0" dirty="0">
                <a:solidFill>
                  <a:srgbClr val="000000"/>
                </a:solidFill>
                <a:latin typeface="Arial" panose="020B0604020202020204" pitchFamily="34" charset="0"/>
              </a:rPr>
              <a:t>Variation de la profondeur et de la largeur de la rivière ; </a:t>
            </a:r>
          </a:p>
          <a:p>
            <a:r>
              <a:rPr lang="fr-FR" sz="1800" b="0" i="0" u="none" strike="noStrike" baseline="0" dirty="0">
                <a:solidFill>
                  <a:srgbClr val="000000"/>
                </a:solidFill>
                <a:latin typeface="Courier New" panose="02070309020205020404" pitchFamily="49" charset="0"/>
              </a:rPr>
              <a:t>o </a:t>
            </a:r>
            <a:r>
              <a:rPr lang="fr-FR" sz="1800" b="0" i="0" u="none" strike="noStrike" baseline="0" dirty="0">
                <a:solidFill>
                  <a:srgbClr val="000000"/>
                </a:solidFill>
                <a:latin typeface="Arial" panose="020B0604020202020204" pitchFamily="34" charset="0"/>
              </a:rPr>
              <a:t>Structure et substrat du lit ; </a:t>
            </a:r>
          </a:p>
          <a:p>
            <a:r>
              <a:rPr lang="fr-FR" sz="1800" b="0" i="0" u="none" strike="noStrike" baseline="0" dirty="0">
                <a:solidFill>
                  <a:srgbClr val="000000"/>
                </a:solidFill>
                <a:latin typeface="Courier New" panose="02070309020205020404" pitchFamily="49" charset="0"/>
              </a:rPr>
              <a:t>o </a:t>
            </a:r>
            <a:r>
              <a:rPr lang="fr-FR" sz="1800" b="0" i="0" u="none" strike="noStrike" baseline="0" dirty="0">
                <a:solidFill>
                  <a:srgbClr val="000000"/>
                </a:solidFill>
                <a:latin typeface="Arial" panose="020B0604020202020204" pitchFamily="34" charset="0"/>
              </a:rPr>
              <a:t>Structure de la rive. </a:t>
            </a:r>
          </a:p>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2206EA3C-1572-4A8F-ACD1-3C6AB518663A}" type="slidenum">
              <a:rPr lang="fr-FR" smtClean="0"/>
              <a:t>15</a:t>
            </a:fld>
            <a:endParaRPr lang="fr-FR" dirty="0"/>
          </a:p>
        </p:txBody>
      </p:sp>
    </p:spTree>
    <p:extLst>
      <p:ext uri="{BB962C8B-B14F-4D97-AF65-F5344CB8AC3E}">
        <p14:creationId xmlns:p14="http://schemas.microsoft.com/office/powerpoint/2010/main" val="152487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2206EA3C-1572-4A8F-ACD1-3C6AB518663A}" type="slidenum">
              <a:rPr lang="fr-FR" smtClean="0"/>
              <a:t>19</a:t>
            </a:fld>
            <a:endParaRPr lang="fr-FR" dirty="0"/>
          </a:p>
        </p:txBody>
      </p:sp>
    </p:spTree>
    <p:extLst>
      <p:ext uri="{BB962C8B-B14F-4D97-AF65-F5344CB8AC3E}">
        <p14:creationId xmlns:p14="http://schemas.microsoft.com/office/powerpoint/2010/main" val="2286316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Orientations à appuyer, il faut aller plus loin, ce n’est pas suffisant. Il faut porter des plus gros projets. Il faut être plus ambitieux pour les orientations à appuyer</a:t>
            </a:r>
          </a:p>
          <a:p>
            <a:r>
              <a:rPr lang="fr-FR" dirty="0"/>
              <a:t>Diagnostic</a:t>
            </a: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2206EA3C-1572-4A8F-ACD1-3C6AB518663A}" type="slidenum">
              <a:rPr lang="fr-FR" smtClean="0"/>
              <a:t>21</a:t>
            </a:fld>
            <a:endParaRPr lang="fr-FR" dirty="0"/>
          </a:p>
        </p:txBody>
      </p:sp>
    </p:spTree>
    <p:extLst>
      <p:ext uri="{BB962C8B-B14F-4D97-AF65-F5344CB8AC3E}">
        <p14:creationId xmlns:p14="http://schemas.microsoft.com/office/powerpoint/2010/main" val="56544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Carto dans le PDPG</a:t>
            </a: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2206EA3C-1572-4A8F-ACD1-3C6AB518663A}" type="slidenum">
              <a:rPr lang="fr-FR" smtClean="0"/>
              <a:t>24</a:t>
            </a:fld>
            <a:endParaRPr lang="fr-FR" dirty="0"/>
          </a:p>
        </p:txBody>
      </p:sp>
    </p:spTree>
    <p:extLst>
      <p:ext uri="{BB962C8B-B14F-4D97-AF65-F5344CB8AC3E}">
        <p14:creationId xmlns:p14="http://schemas.microsoft.com/office/powerpoint/2010/main" val="2268975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2206EA3C-1572-4A8F-ACD1-3C6AB518663A}" type="slidenum">
              <a:rPr lang="fr-FR" smtClean="0"/>
              <a:t>26</a:t>
            </a:fld>
            <a:endParaRPr lang="fr-FR" dirty="0"/>
          </a:p>
        </p:txBody>
      </p:sp>
    </p:spTree>
    <p:extLst>
      <p:ext uri="{BB962C8B-B14F-4D97-AF65-F5344CB8AC3E}">
        <p14:creationId xmlns:p14="http://schemas.microsoft.com/office/powerpoint/2010/main" val="147131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E336A9B-83CF-4036-B4DB-47FD6175A828}" type="datetime1">
              <a:rPr lang="fr-FR" smtClean="0"/>
              <a:t>03/11/2021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158729-E937-4EDF-A0C6-A2B3BDB57711}" type="slidenum">
              <a:rPr lang="fr-FR" smtClean="0"/>
              <a:t>‹N°›</a:t>
            </a:fld>
            <a:endParaRPr lang="fr-FR"/>
          </a:p>
        </p:txBody>
      </p:sp>
    </p:spTree>
    <p:extLst>
      <p:ext uri="{BB962C8B-B14F-4D97-AF65-F5344CB8AC3E}">
        <p14:creationId xmlns:p14="http://schemas.microsoft.com/office/powerpoint/2010/main" val="377553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40CBF3-133E-4492-8424-FB2EAAC65D0B}" type="datetime1">
              <a:rPr lang="fr-FR" smtClean="0"/>
              <a:t>03/11/2021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158729-E937-4EDF-A0C6-A2B3BDB57711}" type="slidenum">
              <a:rPr lang="fr-FR" smtClean="0"/>
              <a:t>‹N°›</a:t>
            </a:fld>
            <a:endParaRPr lang="fr-FR"/>
          </a:p>
        </p:txBody>
      </p:sp>
    </p:spTree>
    <p:extLst>
      <p:ext uri="{BB962C8B-B14F-4D97-AF65-F5344CB8AC3E}">
        <p14:creationId xmlns:p14="http://schemas.microsoft.com/office/powerpoint/2010/main" val="153866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D282F13-F37A-49B2-B6F4-F9A96F3FA538}" type="datetime1">
              <a:rPr lang="fr-FR" smtClean="0"/>
              <a:t>03/11/2021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158729-E937-4EDF-A0C6-A2B3BDB57711}" type="slidenum">
              <a:rPr lang="fr-FR" smtClean="0"/>
              <a:t>‹N°›</a:t>
            </a:fld>
            <a:endParaRPr lang="fr-FR"/>
          </a:p>
        </p:txBody>
      </p:sp>
    </p:spTree>
    <p:extLst>
      <p:ext uri="{BB962C8B-B14F-4D97-AF65-F5344CB8AC3E}">
        <p14:creationId xmlns:p14="http://schemas.microsoft.com/office/powerpoint/2010/main" val="182269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374A8E-5D67-4C9F-A08C-4F86A3739E76}" type="datetime1">
              <a:rPr lang="fr-FR" smtClean="0"/>
              <a:t>03/11/2021</a:t>
            </a:fld>
            <a:endParaRPr lang="fr-FR" dirty="0"/>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lvl1pPr>
              <a:defRPr sz="1600"/>
            </a:lvl1pPr>
          </a:lstStyle>
          <a:p>
            <a:fld id="{D4158729-E937-4EDF-A0C6-A2B3BDB57711}" type="slidenum">
              <a:rPr lang="fr-FR" smtClean="0"/>
              <a:pPr/>
              <a:t>‹N°›</a:t>
            </a:fld>
            <a:endParaRPr lang="fr-FR" dirty="0"/>
          </a:p>
        </p:txBody>
      </p:sp>
    </p:spTree>
    <p:extLst>
      <p:ext uri="{BB962C8B-B14F-4D97-AF65-F5344CB8AC3E}">
        <p14:creationId xmlns:p14="http://schemas.microsoft.com/office/powerpoint/2010/main" val="10858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EBB7642-DF06-4E7B-8DA2-7348FEFC6D4D}" type="datetime1">
              <a:rPr lang="fr-FR" smtClean="0"/>
              <a:t>03/11/2021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158729-E937-4EDF-A0C6-A2B3BDB57711}" type="slidenum">
              <a:rPr lang="fr-FR" smtClean="0"/>
              <a:t>‹N°›</a:t>
            </a:fld>
            <a:endParaRPr lang="fr-FR"/>
          </a:p>
        </p:txBody>
      </p:sp>
    </p:spTree>
    <p:extLst>
      <p:ext uri="{BB962C8B-B14F-4D97-AF65-F5344CB8AC3E}">
        <p14:creationId xmlns:p14="http://schemas.microsoft.com/office/powerpoint/2010/main" val="359220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DE59A88-2E63-471B-AE45-231225CD4A5C}" type="datetime1">
              <a:rPr lang="fr-FR" smtClean="0"/>
              <a:t>03/11/2021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158729-E937-4EDF-A0C6-A2B3BDB57711}" type="slidenum">
              <a:rPr lang="fr-FR" smtClean="0"/>
              <a:t>‹N°›</a:t>
            </a:fld>
            <a:endParaRPr lang="fr-FR"/>
          </a:p>
        </p:txBody>
      </p:sp>
    </p:spTree>
    <p:extLst>
      <p:ext uri="{BB962C8B-B14F-4D97-AF65-F5344CB8AC3E}">
        <p14:creationId xmlns:p14="http://schemas.microsoft.com/office/powerpoint/2010/main" val="317639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DE9F63E-48C1-45C6-BB42-F4FB01884733}" type="datetime1">
              <a:rPr lang="fr-FR" smtClean="0"/>
              <a:t>03/11/2021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4158729-E937-4EDF-A0C6-A2B3BDB57711}" type="slidenum">
              <a:rPr lang="fr-FR" smtClean="0"/>
              <a:t>‹N°›</a:t>
            </a:fld>
            <a:endParaRPr lang="fr-FR"/>
          </a:p>
        </p:txBody>
      </p:sp>
    </p:spTree>
    <p:extLst>
      <p:ext uri="{BB962C8B-B14F-4D97-AF65-F5344CB8AC3E}">
        <p14:creationId xmlns:p14="http://schemas.microsoft.com/office/powerpoint/2010/main" val="142347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196452D-9D0B-44F3-BF69-500E7FEF2AA3}" type="datetime1">
              <a:rPr lang="fr-FR" smtClean="0"/>
              <a:t>03/11/2021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4158729-E937-4EDF-A0C6-A2B3BDB57711}" type="slidenum">
              <a:rPr lang="fr-FR" smtClean="0"/>
              <a:t>‹N°›</a:t>
            </a:fld>
            <a:endParaRPr lang="fr-FR"/>
          </a:p>
        </p:txBody>
      </p:sp>
    </p:spTree>
    <p:extLst>
      <p:ext uri="{BB962C8B-B14F-4D97-AF65-F5344CB8AC3E}">
        <p14:creationId xmlns:p14="http://schemas.microsoft.com/office/powerpoint/2010/main" val="3579484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87552-D3E0-4C52-A0B9-25CFEFA05E12}" type="datetime1">
              <a:rPr lang="fr-FR" smtClean="0"/>
              <a:t>03/11/2021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4158729-E937-4EDF-A0C6-A2B3BDB57711}" type="slidenum">
              <a:rPr lang="fr-FR" smtClean="0"/>
              <a:t>‹N°›</a:t>
            </a:fld>
            <a:endParaRPr lang="fr-FR"/>
          </a:p>
        </p:txBody>
      </p:sp>
    </p:spTree>
    <p:extLst>
      <p:ext uri="{BB962C8B-B14F-4D97-AF65-F5344CB8AC3E}">
        <p14:creationId xmlns:p14="http://schemas.microsoft.com/office/powerpoint/2010/main" val="191738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A3ABA60-55ED-418F-84F4-5E3F074B1BAC}" type="datetime1">
              <a:rPr lang="fr-FR" smtClean="0"/>
              <a:t>03/11/2021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158729-E937-4EDF-A0C6-A2B3BDB57711}" type="slidenum">
              <a:rPr lang="fr-FR" smtClean="0"/>
              <a:t>‹N°›</a:t>
            </a:fld>
            <a:endParaRPr lang="fr-FR"/>
          </a:p>
        </p:txBody>
      </p:sp>
    </p:spTree>
    <p:extLst>
      <p:ext uri="{BB962C8B-B14F-4D97-AF65-F5344CB8AC3E}">
        <p14:creationId xmlns:p14="http://schemas.microsoft.com/office/powerpoint/2010/main" val="214532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BF93902-3AD6-498D-8BA5-7CD37ED6E0A1}" type="datetime1">
              <a:rPr lang="fr-FR" smtClean="0"/>
              <a:t>03/11/2021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158729-E937-4EDF-A0C6-A2B3BDB57711}" type="slidenum">
              <a:rPr lang="fr-FR" smtClean="0"/>
              <a:t>‹N°›</a:t>
            </a:fld>
            <a:endParaRPr lang="fr-FR"/>
          </a:p>
        </p:txBody>
      </p:sp>
    </p:spTree>
    <p:extLst>
      <p:ext uri="{BB962C8B-B14F-4D97-AF65-F5344CB8AC3E}">
        <p14:creationId xmlns:p14="http://schemas.microsoft.com/office/powerpoint/2010/main" val="270305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17B8B-1DED-462E-9922-C1C8E5FACE93}" type="datetime1">
              <a:rPr lang="fr-FR" smtClean="0"/>
              <a:t>03/11/2021</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58729-E937-4EDF-A0C6-A2B3BDB57711}" type="slidenum">
              <a:rPr lang="fr-FR" smtClean="0"/>
              <a:t>‹N°›</a:t>
            </a:fld>
            <a:endParaRPr lang="fr-FR"/>
          </a:p>
        </p:txBody>
      </p:sp>
    </p:spTree>
    <p:extLst>
      <p:ext uri="{BB962C8B-B14F-4D97-AF65-F5344CB8AC3E}">
        <p14:creationId xmlns:p14="http://schemas.microsoft.com/office/powerpoint/2010/main" val="1917348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Comission%20milieux%20aquatiques/Inventaire%20ZH/wetransfer-e3aebb/Evaluation_fonctionnement_ZH.xlsx"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B7FB45-FA95-445B-857B-A7CE5AB5CFE4}"/>
              </a:ext>
            </a:extLst>
          </p:cNvPr>
          <p:cNvSpPr>
            <a:spLocks noGrp="1"/>
          </p:cNvSpPr>
          <p:nvPr>
            <p:ph type="ctrTitle"/>
          </p:nvPr>
        </p:nvSpPr>
        <p:spPr/>
        <p:txBody>
          <a:bodyPr>
            <a:normAutofit fontScale="90000"/>
          </a:bodyPr>
          <a:lstStyle/>
          <a:p>
            <a:r>
              <a:rPr lang="fr-FR" dirty="0"/>
              <a:t>Commission thématique</a:t>
            </a:r>
            <a:br>
              <a:rPr lang="fr-FR" dirty="0"/>
            </a:br>
            <a:r>
              <a:rPr lang="fr-FR" dirty="0"/>
              <a:t>Gestion des milieux aquatiques</a:t>
            </a:r>
          </a:p>
        </p:txBody>
      </p:sp>
      <p:sp>
        <p:nvSpPr>
          <p:cNvPr id="3" name="Sous-titre 2">
            <a:extLst>
              <a:ext uri="{FF2B5EF4-FFF2-40B4-BE49-F238E27FC236}">
                <a16:creationId xmlns:a16="http://schemas.microsoft.com/office/drawing/2014/main" id="{3A70BCA8-D092-48A4-BAE2-9DE44A34BE90}"/>
              </a:ext>
            </a:extLst>
          </p:cNvPr>
          <p:cNvSpPr>
            <a:spLocks noGrp="1"/>
          </p:cNvSpPr>
          <p:nvPr>
            <p:ph type="subTitle" idx="1"/>
          </p:nvPr>
        </p:nvSpPr>
        <p:spPr/>
        <p:txBody>
          <a:bodyPr>
            <a:normAutofit fontScale="92500" lnSpcReduction="10000"/>
          </a:bodyPr>
          <a:lstStyle/>
          <a:p>
            <a:endParaRPr lang="fr-FR" dirty="0"/>
          </a:p>
          <a:p>
            <a:r>
              <a:rPr lang="fr-FR" dirty="0"/>
              <a:t>Président : </a:t>
            </a:r>
            <a:r>
              <a:rPr lang="fr-FR" b="1" dirty="0"/>
              <a:t>Mr FORTIER Francis, représentant de la fédération de pêche</a:t>
            </a:r>
          </a:p>
          <a:p>
            <a:endParaRPr lang="fr-FR" dirty="0"/>
          </a:p>
          <a:p>
            <a:r>
              <a:rPr lang="fr-FR" dirty="0"/>
              <a:t>2/11/2021</a:t>
            </a:r>
          </a:p>
        </p:txBody>
      </p:sp>
      <p:sp>
        <p:nvSpPr>
          <p:cNvPr id="4" name="Espace réservé du numéro de diapositive 3">
            <a:extLst>
              <a:ext uri="{FF2B5EF4-FFF2-40B4-BE49-F238E27FC236}">
                <a16:creationId xmlns:a16="http://schemas.microsoft.com/office/drawing/2014/main" id="{74AB8CFB-BBA0-42F6-8DF5-AA3167C6BCF5}"/>
              </a:ext>
            </a:extLst>
          </p:cNvPr>
          <p:cNvSpPr>
            <a:spLocks noGrp="1"/>
          </p:cNvSpPr>
          <p:nvPr>
            <p:ph type="sldNum" sz="quarter" idx="12"/>
          </p:nvPr>
        </p:nvSpPr>
        <p:spPr/>
        <p:txBody>
          <a:bodyPr/>
          <a:lstStyle/>
          <a:p>
            <a:fld id="{D4158729-E937-4EDF-A0C6-A2B3BDB57711}" type="slidenum">
              <a:rPr lang="fr-FR" smtClean="0"/>
              <a:t>1</a:t>
            </a:fld>
            <a:endParaRPr lang="fr-FR"/>
          </a:p>
        </p:txBody>
      </p:sp>
      <p:sp>
        <p:nvSpPr>
          <p:cNvPr id="5" name="Espace réservé de la date 4">
            <a:extLst>
              <a:ext uri="{FF2B5EF4-FFF2-40B4-BE49-F238E27FC236}">
                <a16:creationId xmlns:a16="http://schemas.microsoft.com/office/drawing/2014/main" id="{CB4538EB-0DE6-43CD-B17B-5D7CFA4478DB}"/>
              </a:ext>
            </a:extLst>
          </p:cNvPr>
          <p:cNvSpPr>
            <a:spLocks noGrp="1"/>
          </p:cNvSpPr>
          <p:nvPr>
            <p:ph type="dt" sz="half" idx="10"/>
          </p:nvPr>
        </p:nvSpPr>
        <p:spPr/>
        <p:txBody>
          <a:bodyPr/>
          <a:lstStyle/>
          <a:p>
            <a:fld id="{E75532A4-51A2-48F3-BF70-7EC4E0E3EF96}" type="datetime1">
              <a:rPr lang="fr-FR" smtClean="0"/>
              <a:t>03/11/2021</a:t>
            </a:fld>
            <a:endParaRPr lang="fr-FR" dirty="0"/>
          </a:p>
        </p:txBody>
      </p:sp>
    </p:spTree>
    <p:extLst>
      <p:ext uri="{BB962C8B-B14F-4D97-AF65-F5344CB8AC3E}">
        <p14:creationId xmlns:p14="http://schemas.microsoft.com/office/powerpoint/2010/main" val="126745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664801-33AD-4965-9BF3-4DDC0222DA05}"/>
              </a:ext>
            </a:extLst>
          </p:cNvPr>
          <p:cNvSpPr>
            <a:spLocks noGrp="1"/>
          </p:cNvSpPr>
          <p:nvPr>
            <p:ph type="title"/>
          </p:nvPr>
        </p:nvSpPr>
        <p:spPr/>
        <p:txBody>
          <a:bodyPr/>
          <a:lstStyle/>
          <a:p>
            <a:r>
              <a:rPr lang="fr-FR" dirty="0"/>
              <a:t>Etat des lieux et diagnostic</a:t>
            </a:r>
          </a:p>
        </p:txBody>
      </p:sp>
      <p:sp>
        <p:nvSpPr>
          <p:cNvPr id="3" name="Espace réservé du contenu 2">
            <a:extLst>
              <a:ext uri="{FF2B5EF4-FFF2-40B4-BE49-F238E27FC236}">
                <a16:creationId xmlns:a16="http://schemas.microsoft.com/office/drawing/2014/main" id="{B391F95D-D25F-43BA-AE57-C8DA5AE0CD79}"/>
              </a:ext>
            </a:extLst>
          </p:cNvPr>
          <p:cNvSpPr>
            <a:spLocks noGrp="1"/>
          </p:cNvSpPr>
          <p:nvPr>
            <p:ph idx="1"/>
          </p:nvPr>
        </p:nvSpPr>
        <p:spPr/>
        <p:txBody>
          <a:bodyPr>
            <a:normAutofit fontScale="92500" lnSpcReduction="10000"/>
          </a:bodyPr>
          <a:lstStyle/>
          <a:p>
            <a:pPr marL="0" indent="0">
              <a:buNone/>
            </a:pPr>
            <a:r>
              <a:rPr lang="fr-FR" b="1" u="sng" dirty="0">
                <a:solidFill>
                  <a:srgbClr val="FF0000"/>
                </a:solidFill>
              </a:rPr>
              <a:t>ENJEU 2 : Reconquérir la qualité des eaux superficielles et des milieux aquatiques</a:t>
            </a:r>
          </a:p>
          <a:p>
            <a:pPr marL="0" indent="0">
              <a:buNone/>
            </a:pPr>
            <a:endParaRPr lang="fr-FR" dirty="0">
              <a:solidFill>
                <a:schemeClr val="accent6"/>
              </a:solidFill>
            </a:endParaRPr>
          </a:p>
          <a:p>
            <a:pPr>
              <a:buFontTx/>
              <a:buChar char="-"/>
            </a:pPr>
            <a:r>
              <a:rPr lang="fr-FR" dirty="0">
                <a:solidFill>
                  <a:schemeClr val="accent6"/>
                </a:solidFill>
              </a:rPr>
              <a:t>Objectif 6 : Restaurer et entretenir les cours d’eau et les chevelus associés (fossés, ruisseaux …) dans le respect des fonctions hydrauliques, écologiques et paysagères essentielles</a:t>
            </a:r>
          </a:p>
          <a:p>
            <a:pPr>
              <a:buFontTx/>
              <a:buChar char="-"/>
            </a:pPr>
            <a:endParaRPr lang="fr-FR" dirty="0">
              <a:solidFill>
                <a:schemeClr val="accent6"/>
              </a:solidFill>
            </a:endParaRPr>
          </a:p>
          <a:p>
            <a:pPr>
              <a:buFontTx/>
              <a:buChar char="-"/>
            </a:pPr>
            <a:r>
              <a:rPr lang="fr-FR" dirty="0">
                <a:solidFill>
                  <a:schemeClr val="accent6"/>
                </a:solidFill>
              </a:rPr>
              <a:t>Objectif 7 : Assurer la reproduction, le développement et la circulation des espèces piscicoles</a:t>
            </a:r>
          </a:p>
          <a:p>
            <a:pPr>
              <a:buFontTx/>
              <a:buChar char="-"/>
            </a:pPr>
            <a:endParaRPr lang="fr-FR" dirty="0">
              <a:solidFill>
                <a:schemeClr val="accent6"/>
              </a:solidFill>
            </a:endParaRPr>
          </a:p>
          <a:p>
            <a:pPr>
              <a:buFontTx/>
              <a:buChar char="-"/>
            </a:pPr>
            <a:r>
              <a:rPr lang="fr-FR" dirty="0">
                <a:solidFill>
                  <a:schemeClr val="accent6"/>
                </a:solidFill>
              </a:rPr>
              <a:t>Objectif 8 : Préserver et reconquérir les zones humides</a:t>
            </a:r>
          </a:p>
          <a:p>
            <a:pPr marL="0" indent="0">
              <a:buNone/>
            </a:pPr>
            <a:endParaRPr lang="fr-FR" dirty="0"/>
          </a:p>
        </p:txBody>
      </p:sp>
      <p:sp>
        <p:nvSpPr>
          <p:cNvPr id="4" name="Espace réservé de la date 3">
            <a:extLst>
              <a:ext uri="{FF2B5EF4-FFF2-40B4-BE49-F238E27FC236}">
                <a16:creationId xmlns:a16="http://schemas.microsoft.com/office/drawing/2014/main" id="{4314554D-1378-447A-8359-A53A922841DD}"/>
              </a:ext>
            </a:extLst>
          </p:cNvPr>
          <p:cNvSpPr>
            <a:spLocks noGrp="1"/>
          </p:cNvSpPr>
          <p:nvPr>
            <p:ph type="dt" sz="half" idx="10"/>
          </p:nvPr>
        </p:nvSpPr>
        <p:spPr/>
        <p:txBody>
          <a:bodyPr/>
          <a:lstStyle/>
          <a:p>
            <a:fld id="{041B0DDB-78A9-45ED-A071-5DC7C45EAF8F}"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6121F7F1-A9F3-437A-B810-B02398874631}"/>
              </a:ext>
            </a:extLst>
          </p:cNvPr>
          <p:cNvSpPr>
            <a:spLocks noGrp="1"/>
          </p:cNvSpPr>
          <p:nvPr>
            <p:ph type="sldNum" sz="quarter" idx="12"/>
          </p:nvPr>
        </p:nvSpPr>
        <p:spPr/>
        <p:txBody>
          <a:bodyPr/>
          <a:lstStyle/>
          <a:p>
            <a:fld id="{D4158729-E937-4EDF-A0C6-A2B3BDB57711}" type="slidenum">
              <a:rPr lang="fr-FR" smtClean="0"/>
              <a:pPr/>
              <a:t>10</a:t>
            </a:fld>
            <a:endParaRPr lang="fr-FR" dirty="0"/>
          </a:p>
        </p:txBody>
      </p:sp>
    </p:spTree>
    <p:extLst>
      <p:ext uri="{BB962C8B-B14F-4D97-AF65-F5344CB8AC3E}">
        <p14:creationId xmlns:p14="http://schemas.microsoft.com/office/powerpoint/2010/main" val="220682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664801-33AD-4965-9BF3-4DDC0222DA05}"/>
              </a:ext>
            </a:extLst>
          </p:cNvPr>
          <p:cNvSpPr>
            <a:spLocks noGrp="1"/>
          </p:cNvSpPr>
          <p:nvPr>
            <p:ph type="title"/>
          </p:nvPr>
        </p:nvSpPr>
        <p:spPr/>
        <p:txBody>
          <a:bodyPr/>
          <a:lstStyle/>
          <a:p>
            <a:r>
              <a:rPr lang="fr-FR" dirty="0"/>
              <a:t>Etat des lieux et diagnostic</a:t>
            </a:r>
          </a:p>
        </p:txBody>
      </p:sp>
      <p:sp>
        <p:nvSpPr>
          <p:cNvPr id="3" name="Espace réservé du contenu 2">
            <a:extLst>
              <a:ext uri="{FF2B5EF4-FFF2-40B4-BE49-F238E27FC236}">
                <a16:creationId xmlns:a16="http://schemas.microsoft.com/office/drawing/2014/main" id="{B391F95D-D25F-43BA-AE57-C8DA5AE0CD79}"/>
              </a:ext>
            </a:extLst>
          </p:cNvPr>
          <p:cNvSpPr>
            <a:spLocks noGrp="1"/>
          </p:cNvSpPr>
          <p:nvPr>
            <p:ph idx="1"/>
          </p:nvPr>
        </p:nvSpPr>
        <p:spPr/>
        <p:txBody>
          <a:bodyPr>
            <a:normAutofit lnSpcReduction="10000"/>
          </a:bodyPr>
          <a:lstStyle/>
          <a:p>
            <a:pPr marL="0" indent="0">
              <a:buNone/>
            </a:pPr>
            <a:r>
              <a:rPr lang="fr-FR" b="1" u="sng" dirty="0">
                <a:solidFill>
                  <a:srgbClr val="FF0000"/>
                </a:solidFill>
              </a:rPr>
              <a:t>ENJEU 4 : Protéger et mettre en valeur l’estuaire et la zone littorale</a:t>
            </a:r>
          </a:p>
          <a:p>
            <a:pPr marL="0" indent="0">
              <a:buNone/>
            </a:pPr>
            <a:endParaRPr lang="fr-FR" dirty="0"/>
          </a:p>
          <a:p>
            <a:r>
              <a:rPr lang="fr-FR" sz="2800" dirty="0">
                <a:solidFill>
                  <a:schemeClr val="accent6"/>
                </a:solidFill>
              </a:rPr>
              <a:t>Objectif 11 : Améliorer la connaissance du littoral (Conjoint avec CT 1)</a:t>
            </a:r>
          </a:p>
          <a:p>
            <a:endParaRPr lang="fr-FR" sz="2800" dirty="0">
              <a:solidFill>
                <a:schemeClr val="accent6"/>
              </a:solidFill>
            </a:endParaRPr>
          </a:p>
          <a:p>
            <a:r>
              <a:rPr lang="fr-FR" sz="2800" dirty="0">
                <a:solidFill>
                  <a:schemeClr val="accent6"/>
                </a:solidFill>
              </a:rPr>
              <a:t>Objectif 12 : Garantir la bonne qualité des eaux littorales notamment au niveau bactériologique (eaux de baignade, eaux conchylicoles) et traiter les pollutions diffuses (Conjoint avec CT 1)</a:t>
            </a:r>
          </a:p>
          <a:p>
            <a:endParaRPr lang="fr-FR" dirty="0">
              <a:solidFill>
                <a:schemeClr val="accent6"/>
              </a:solidFill>
            </a:endParaRPr>
          </a:p>
          <a:p>
            <a:r>
              <a:rPr lang="fr-FR" dirty="0">
                <a:solidFill>
                  <a:schemeClr val="accent6"/>
                </a:solidFill>
              </a:rPr>
              <a:t>Objectif 13 : Mettre en place une gestion concertée des zones littorale, estuaire et bas-champs</a:t>
            </a:r>
          </a:p>
          <a:p>
            <a:pPr marL="0" indent="0">
              <a:buNone/>
            </a:pPr>
            <a:endParaRPr lang="fr-FR" dirty="0"/>
          </a:p>
        </p:txBody>
      </p:sp>
      <p:sp>
        <p:nvSpPr>
          <p:cNvPr id="4" name="Espace réservé de la date 3">
            <a:extLst>
              <a:ext uri="{FF2B5EF4-FFF2-40B4-BE49-F238E27FC236}">
                <a16:creationId xmlns:a16="http://schemas.microsoft.com/office/drawing/2014/main" id="{4314554D-1378-447A-8359-A53A922841DD}"/>
              </a:ext>
            </a:extLst>
          </p:cNvPr>
          <p:cNvSpPr>
            <a:spLocks noGrp="1"/>
          </p:cNvSpPr>
          <p:nvPr>
            <p:ph type="dt" sz="half" idx="10"/>
          </p:nvPr>
        </p:nvSpPr>
        <p:spPr/>
        <p:txBody>
          <a:bodyPr/>
          <a:lstStyle/>
          <a:p>
            <a:fld id="{90EDCA43-FCCC-4D45-9E8C-091AF62D3E45}"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6121F7F1-A9F3-437A-B810-B02398874631}"/>
              </a:ext>
            </a:extLst>
          </p:cNvPr>
          <p:cNvSpPr>
            <a:spLocks noGrp="1"/>
          </p:cNvSpPr>
          <p:nvPr>
            <p:ph type="sldNum" sz="quarter" idx="12"/>
          </p:nvPr>
        </p:nvSpPr>
        <p:spPr/>
        <p:txBody>
          <a:bodyPr/>
          <a:lstStyle/>
          <a:p>
            <a:fld id="{D4158729-E937-4EDF-A0C6-A2B3BDB57711}" type="slidenum">
              <a:rPr lang="fr-FR" smtClean="0"/>
              <a:pPr/>
              <a:t>11</a:t>
            </a:fld>
            <a:endParaRPr lang="fr-FR" dirty="0"/>
          </a:p>
        </p:txBody>
      </p:sp>
    </p:spTree>
    <p:extLst>
      <p:ext uri="{BB962C8B-B14F-4D97-AF65-F5344CB8AC3E}">
        <p14:creationId xmlns:p14="http://schemas.microsoft.com/office/powerpoint/2010/main" val="124626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DA98DAA-91D7-4036-8430-7982E9B4E11A}"/>
              </a:ext>
            </a:extLst>
          </p:cNvPr>
          <p:cNvSpPr>
            <a:spLocks noGrp="1"/>
          </p:cNvSpPr>
          <p:nvPr>
            <p:ph type="ctrTitle"/>
          </p:nvPr>
        </p:nvSpPr>
        <p:spPr/>
        <p:txBody>
          <a:bodyPr>
            <a:normAutofit fontScale="90000"/>
          </a:bodyPr>
          <a:lstStyle/>
          <a:p>
            <a:r>
              <a:rPr lang="fr-FR" b="1" u="sng" dirty="0">
                <a:solidFill>
                  <a:srgbClr val="FF0000"/>
                </a:solidFill>
              </a:rPr>
              <a:t>ENJEU 2 : Reconquérir la qualité des eaux superficielles et des milieux aquatiques</a:t>
            </a:r>
            <a:endParaRPr lang="fr-FR" dirty="0"/>
          </a:p>
        </p:txBody>
      </p:sp>
      <p:sp>
        <p:nvSpPr>
          <p:cNvPr id="7" name="Sous-titre 6">
            <a:extLst>
              <a:ext uri="{FF2B5EF4-FFF2-40B4-BE49-F238E27FC236}">
                <a16:creationId xmlns:a16="http://schemas.microsoft.com/office/drawing/2014/main" id="{8565EABE-561F-4D2D-81C0-AF2DC3CB562D}"/>
              </a:ext>
            </a:extLst>
          </p:cNvPr>
          <p:cNvSpPr>
            <a:spLocks noGrp="1"/>
          </p:cNvSpPr>
          <p:nvPr>
            <p:ph type="subTitle" idx="1"/>
          </p:nvPr>
        </p:nvSpPr>
        <p:spPr/>
        <p:txBody>
          <a:bodyPr/>
          <a:lstStyle/>
          <a:p>
            <a:r>
              <a:rPr lang="fr-FR" dirty="0">
                <a:solidFill>
                  <a:schemeClr val="accent6"/>
                </a:solidFill>
              </a:rPr>
              <a:t>Objectif 6 : Restaurer et entretenir les cours d’eau et les chevelus associés (fossés, ruisseaux …) dans le respect des fonctions hydrauliques, écologiques et paysagères essentielles</a:t>
            </a:r>
          </a:p>
          <a:p>
            <a:endParaRPr lang="fr-FR" dirty="0"/>
          </a:p>
        </p:txBody>
      </p:sp>
      <p:sp>
        <p:nvSpPr>
          <p:cNvPr id="4" name="Espace réservé de la date 3">
            <a:extLst>
              <a:ext uri="{FF2B5EF4-FFF2-40B4-BE49-F238E27FC236}">
                <a16:creationId xmlns:a16="http://schemas.microsoft.com/office/drawing/2014/main" id="{98BEB6FB-60D3-4016-938C-2FB313710A2E}"/>
              </a:ext>
            </a:extLst>
          </p:cNvPr>
          <p:cNvSpPr>
            <a:spLocks noGrp="1"/>
          </p:cNvSpPr>
          <p:nvPr>
            <p:ph type="dt" sz="half" idx="10"/>
          </p:nvPr>
        </p:nvSpPr>
        <p:spPr/>
        <p:txBody>
          <a:bodyPr/>
          <a:lstStyle/>
          <a:p>
            <a:fld id="{3DDF98CA-D420-4895-99B5-B4328A4CEFD3}"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AA800DB1-769F-4B00-951A-2889119A7D5E}"/>
              </a:ext>
            </a:extLst>
          </p:cNvPr>
          <p:cNvSpPr>
            <a:spLocks noGrp="1"/>
          </p:cNvSpPr>
          <p:nvPr>
            <p:ph type="sldNum" sz="quarter" idx="12"/>
          </p:nvPr>
        </p:nvSpPr>
        <p:spPr/>
        <p:txBody>
          <a:bodyPr/>
          <a:lstStyle/>
          <a:p>
            <a:fld id="{D4158729-E937-4EDF-A0C6-A2B3BDB57711}" type="slidenum">
              <a:rPr lang="fr-FR" smtClean="0"/>
              <a:pPr/>
              <a:t>12</a:t>
            </a:fld>
            <a:endParaRPr lang="fr-FR" dirty="0"/>
          </a:p>
        </p:txBody>
      </p:sp>
    </p:spTree>
    <p:extLst>
      <p:ext uri="{BB962C8B-B14F-4D97-AF65-F5344CB8AC3E}">
        <p14:creationId xmlns:p14="http://schemas.microsoft.com/office/powerpoint/2010/main" val="73421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FDFF82-C03E-44E7-A9AF-0163CFF049AD}"/>
              </a:ext>
            </a:extLst>
          </p:cNvPr>
          <p:cNvSpPr>
            <a:spLocks noGrp="1"/>
          </p:cNvSpPr>
          <p:nvPr>
            <p:ph type="title"/>
          </p:nvPr>
        </p:nvSpPr>
        <p:spPr>
          <a:xfrm>
            <a:off x="838200" y="-196684"/>
            <a:ext cx="10515600" cy="1325563"/>
          </a:xfrm>
        </p:spPr>
        <p:txBody>
          <a:bodyPr/>
          <a:lstStyle/>
          <a:p>
            <a:r>
              <a:rPr lang="fr-FR" dirty="0"/>
              <a:t>Etat des masses d’eau : DCE</a:t>
            </a:r>
          </a:p>
        </p:txBody>
      </p:sp>
      <p:sp>
        <p:nvSpPr>
          <p:cNvPr id="4" name="Espace réservé de la date 3">
            <a:extLst>
              <a:ext uri="{FF2B5EF4-FFF2-40B4-BE49-F238E27FC236}">
                <a16:creationId xmlns:a16="http://schemas.microsoft.com/office/drawing/2014/main" id="{A2FD42B5-8CC8-42DC-8177-1ED684F5E4B6}"/>
              </a:ext>
            </a:extLst>
          </p:cNvPr>
          <p:cNvSpPr>
            <a:spLocks noGrp="1"/>
          </p:cNvSpPr>
          <p:nvPr>
            <p:ph type="dt" sz="half" idx="10"/>
          </p:nvPr>
        </p:nvSpPr>
        <p:spPr/>
        <p:txBody>
          <a:bodyPr/>
          <a:lstStyle/>
          <a:p>
            <a:fld id="{53374A8E-5D67-4C9F-A08C-4F86A3739E7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34249B3A-4F52-4D3E-9622-36411AC633A9}"/>
              </a:ext>
            </a:extLst>
          </p:cNvPr>
          <p:cNvSpPr>
            <a:spLocks noGrp="1"/>
          </p:cNvSpPr>
          <p:nvPr>
            <p:ph type="sldNum" sz="quarter" idx="12"/>
          </p:nvPr>
        </p:nvSpPr>
        <p:spPr/>
        <p:txBody>
          <a:bodyPr/>
          <a:lstStyle/>
          <a:p>
            <a:fld id="{D4158729-E937-4EDF-A0C6-A2B3BDB57711}" type="slidenum">
              <a:rPr lang="fr-FR" smtClean="0"/>
              <a:pPr/>
              <a:t>13</a:t>
            </a:fld>
            <a:endParaRPr lang="fr-FR" dirty="0"/>
          </a:p>
        </p:txBody>
      </p:sp>
      <p:pic>
        <p:nvPicPr>
          <p:cNvPr id="9" name="Espace réservé du contenu 8">
            <a:extLst>
              <a:ext uri="{FF2B5EF4-FFF2-40B4-BE49-F238E27FC236}">
                <a16:creationId xmlns:a16="http://schemas.microsoft.com/office/drawing/2014/main" id="{789C54F2-66FA-47C1-9F34-AD76A71E45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9333" y="750355"/>
            <a:ext cx="8648798" cy="6107645"/>
          </a:xfrm>
        </p:spPr>
      </p:pic>
    </p:spTree>
    <p:extLst>
      <p:ext uri="{BB962C8B-B14F-4D97-AF65-F5344CB8AC3E}">
        <p14:creationId xmlns:p14="http://schemas.microsoft.com/office/powerpoint/2010/main" val="282078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FDFF82-C03E-44E7-A9AF-0163CFF049AD}"/>
              </a:ext>
            </a:extLst>
          </p:cNvPr>
          <p:cNvSpPr>
            <a:spLocks noGrp="1"/>
          </p:cNvSpPr>
          <p:nvPr>
            <p:ph type="title"/>
          </p:nvPr>
        </p:nvSpPr>
        <p:spPr>
          <a:xfrm>
            <a:off x="917106" y="100973"/>
            <a:ext cx="10515600" cy="1325563"/>
          </a:xfrm>
        </p:spPr>
        <p:txBody>
          <a:bodyPr/>
          <a:lstStyle/>
          <a:p>
            <a:r>
              <a:rPr lang="fr-FR" dirty="0"/>
              <a:t>Etat des masses d’eau : DCE</a:t>
            </a:r>
          </a:p>
        </p:txBody>
      </p:sp>
      <p:graphicFrame>
        <p:nvGraphicFramePr>
          <p:cNvPr id="6" name="Espace réservé du contenu 5">
            <a:extLst>
              <a:ext uri="{FF2B5EF4-FFF2-40B4-BE49-F238E27FC236}">
                <a16:creationId xmlns:a16="http://schemas.microsoft.com/office/drawing/2014/main" id="{E5F52186-8376-4024-9838-2F75ECC6A384}"/>
              </a:ext>
            </a:extLst>
          </p:cNvPr>
          <p:cNvGraphicFramePr>
            <a:graphicFrameLocks noGrp="1"/>
          </p:cNvGraphicFramePr>
          <p:nvPr>
            <p:ph idx="1"/>
            <p:extLst>
              <p:ext uri="{D42A27DB-BD31-4B8C-83A1-F6EECF244321}">
                <p14:modId xmlns:p14="http://schemas.microsoft.com/office/powerpoint/2010/main" val="145513964"/>
              </p:ext>
            </p:extLst>
          </p:nvPr>
        </p:nvGraphicFramePr>
        <p:xfrm>
          <a:off x="659219" y="1991021"/>
          <a:ext cx="10409831" cy="2985014"/>
        </p:xfrm>
        <a:graphic>
          <a:graphicData uri="http://schemas.openxmlformats.org/drawingml/2006/table">
            <a:tbl>
              <a:tblPr/>
              <a:tblGrid>
                <a:gridCol w="1380157">
                  <a:extLst>
                    <a:ext uri="{9D8B030D-6E8A-4147-A177-3AD203B41FA5}">
                      <a16:colId xmlns:a16="http://schemas.microsoft.com/office/drawing/2014/main" val="1766873025"/>
                    </a:ext>
                  </a:extLst>
                </a:gridCol>
                <a:gridCol w="1207637">
                  <a:extLst>
                    <a:ext uri="{9D8B030D-6E8A-4147-A177-3AD203B41FA5}">
                      <a16:colId xmlns:a16="http://schemas.microsoft.com/office/drawing/2014/main" val="1566374170"/>
                    </a:ext>
                  </a:extLst>
                </a:gridCol>
                <a:gridCol w="1483669">
                  <a:extLst>
                    <a:ext uri="{9D8B030D-6E8A-4147-A177-3AD203B41FA5}">
                      <a16:colId xmlns:a16="http://schemas.microsoft.com/office/drawing/2014/main" val="1104553890"/>
                    </a:ext>
                  </a:extLst>
                </a:gridCol>
                <a:gridCol w="859147">
                  <a:extLst>
                    <a:ext uri="{9D8B030D-6E8A-4147-A177-3AD203B41FA5}">
                      <a16:colId xmlns:a16="http://schemas.microsoft.com/office/drawing/2014/main" val="889294251"/>
                    </a:ext>
                  </a:extLst>
                </a:gridCol>
                <a:gridCol w="859147">
                  <a:extLst>
                    <a:ext uri="{9D8B030D-6E8A-4147-A177-3AD203B41FA5}">
                      <a16:colId xmlns:a16="http://schemas.microsoft.com/office/drawing/2014/main" val="1836140752"/>
                    </a:ext>
                  </a:extLst>
                </a:gridCol>
                <a:gridCol w="859147">
                  <a:extLst>
                    <a:ext uri="{9D8B030D-6E8A-4147-A177-3AD203B41FA5}">
                      <a16:colId xmlns:a16="http://schemas.microsoft.com/office/drawing/2014/main" val="2665750889"/>
                    </a:ext>
                  </a:extLst>
                </a:gridCol>
                <a:gridCol w="1138629">
                  <a:extLst>
                    <a:ext uri="{9D8B030D-6E8A-4147-A177-3AD203B41FA5}">
                      <a16:colId xmlns:a16="http://schemas.microsoft.com/office/drawing/2014/main" val="43999829"/>
                    </a:ext>
                  </a:extLst>
                </a:gridCol>
                <a:gridCol w="2622298">
                  <a:extLst>
                    <a:ext uri="{9D8B030D-6E8A-4147-A177-3AD203B41FA5}">
                      <a16:colId xmlns:a16="http://schemas.microsoft.com/office/drawing/2014/main" val="3418142433"/>
                    </a:ext>
                  </a:extLst>
                </a:gridCol>
              </a:tblGrid>
              <a:tr h="581310">
                <a:tc>
                  <a:txBody>
                    <a:bodyPr/>
                    <a:lstStyle/>
                    <a:p>
                      <a:pPr algn="l" fontAlgn="b"/>
                      <a:r>
                        <a:rPr lang="fr-FR"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600" b="0" i="0" u="none" strike="noStrike">
                          <a:solidFill>
                            <a:srgbClr val="000000"/>
                          </a:solidFill>
                          <a:effectLst/>
                          <a:latin typeface="Calibri" panose="020F0502020204030204" pitchFamily="34" charset="0"/>
                        </a:rPr>
                        <a:t>Etat Ecologique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fr-FR"/>
                    </a:p>
                  </a:txBody>
                  <a:tcPr/>
                </a:tc>
                <a:tc gridSpan="3">
                  <a:txBody>
                    <a:bodyPr/>
                    <a:lstStyle/>
                    <a:p>
                      <a:pPr algn="ctr" fontAlgn="ctr"/>
                      <a:r>
                        <a:rPr lang="fr-FR" sz="1600" b="0" i="0" u="none" strike="noStrike">
                          <a:solidFill>
                            <a:srgbClr val="000000"/>
                          </a:solidFill>
                          <a:effectLst/>
                          <a:latin typeface="Calibri" panose="020F0502020204030204" pitchFamily="34" charset="0"/>
                        </a:rPr>
                        <a:t>Etat Chimique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9210583"/>
                  </a:ext>
                </a:extLst>
              </a:tr>
              <a:tr h="659774">
                <a:tc>
                  <a:txBody>
                    <a:bodyPr/>
                    <a:lstStyle/>
                    <a:p>
                      <a:pPr algn="ctr" fontAlgn="ctr"/>
                      <a:r>
                        <a:rPr lang="fr-FR" sz="1600" b="0" i="0" u="none" strike="noStrike" dirty="0">
                          <a:solidFill>
                            <a:srgbClr val="000000"/>
                          </a:solidFill>
                          <a:effectLst/>
                          <a:latin typeface="Calibri" panose="020F0502020204030204" pitchFamily="34" charset="0"/>
                        </a:rPr>
                        <a:t>Type Masse d’eau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1600" b="0" i="0" u="none" strike="noStrike" dirty="0">
                          <a:solidFill>
                            <a:srgbClr val="000000"/>
                          </a:solidFill>
                          <a:effectLst/>
                          <a:latin typeface="Calibri" panose="020F0502020204030204" pitchFamily="34" charset="0"/>
                        </a:rPr>
                        <a:t>N° Masse d’eau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1600" b="0" i="0" u="none" strike="noStrike" dirty="0">
                          <a:solidFill>
                            <a:srgbClr val="000000"/>
                          </a:solidFill>
                          <a:effectLst/>
                          <a:latin typeface="Calibri" panose="020F0502020204030204" pitchFamily="34" charset="0"/>
                        </a:rPr>
                        <a:t>Nom Masse d’eau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1600" b="0" i="0" u="none" strike="noStrike">
                          <a:solidFill>
                            <a:srgbClr val="000000"/>
                          </a:solidFill>
                          <a:effectLst/>
                          <a:latin typeface="Calibri" panose="020F0502020204030204" pitchFamily="34" charset="0"/>
                        </a:rPr>
                        <a:t>Etat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1600" b="0" i="0" u="none" strike="noStrike">
                          <a:solidFill>
                            <a:srgbClr val="000000"/>
                          </a:solidFill>
                          <a:effectLst/>
                          <a:latin typeface="Calibri" panose="020F0502020204030204" pitchFamily="34" charset="0"/>
                        </a:rPr>
                        <a:t>Objectif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1600" b="0" i="0" u="none" strike="noStrike" dirty="0">
                          <a:solidFill>
                            <a:srgbClr val="000000"/>
                          </a:solidFill>
                          <a:effectLst/>
                          <a:latin typeface="Calibri" panose="020F0502020204030204" pitchFamily="34" charset="0"/>
                        </a:rPr>
                        <a:t>Etat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1600" b="0" i="0" u="none" strike="noStrike" dirty="0">
                          <a:solidFill>
                            <a:srgbClr val="000000"/>
                          </a:solidFill>
                          <a:effectLst/>
                          <a:latin typeface="Calibri" panose="020F0502020204030204" pitchFamily="34" charset="0"/>
                        </a:rPr>
                        <a:t>Objectif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1600" b="0" i="0" u="none" strike="noStrike">
                          <a:solidFill>
                            <a:srgbClr val="000000"/>
                          </a:solidFill>
                          <a:effectLst/>
                          <a:latin typeface="Calibri" panose="020F0502020204030204" pitchFamily="34" charset="0"/>
                        </a:rPr>
                        <a:t>Déclassant (Hors ubiquistes)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34516847"/>
                  </a:ext>
                </a:extLst>
              </a:tr>
              <a:tr h="581310">
                <a:tc rowSpan="2">
                  <a:txBody>
                    <a:bodyPr/>
                    <a:lstStyle/>
                    <a:p>
                      <a:pPr algn="ctr" fontAlgn="ctr"/>
                      <a:r>
                        <a:rPr lang="fr-FR" sz="1600" b="0" i="0" u="none" strike="noStrike" dirty="0">
                          <a:solidFill>
                            <a:srgbClr val="000000"/>
                          </a:solidFill>
                          <a:effectLst/>
                          <a:latin typeface="Calibri" panose="020F0502020204030204" pitchFamily="34" charset="0"/>
                        </a:rPr>
                        <a:t>Surface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FRAR13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Canche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Bon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600" b="0" i="0" u="none" strike="noStrike">
                          <a:solidFill>
                            <a:srgbClr val="000000"/>
                          </a:solidFill>
                          <a:effectLst/>
                          <a:latin typeface="Calibri" panose="020F0502020204030204" pitchFamily="34" charset="0"/>
                        </a:rPr>
                        <a:t>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Mauvais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600" b="0" i="0" u="none" strike="noStrike">
                          <a:solidFill>
                            <a:srgbClr val="000000"/>
                          </a:solidFill>
                          <a:effectLst/>
                          <a:latin typeface="Calibri" panose="020F0502020204030204" pitchFamily="34" charset="0"/>
                        </a:rPr>
                        <a:t>2033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Fluoranthène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0190844"/>
                  </a:ext>
                </a:extLst>
              </a:tr>
              <a:tr h="581310">
                <a:tc vMerge="1">
                  <a:txBody>
                    <a:bodyPr/>
                    <a:lstStyle/>
                    <a:p>
                      <a:pPr algn="ctr" fontAlgn="ctr"/>
                      <a:r>
                        <a:rPr lang="fr-FR" sz="1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FRAR66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Ternoise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Bon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600" b="0" i="0" u="none" strike="noStrike" dirty="0">
                          <a:solidFill>
                            <a:srgbClr val="000000"/>
                          </a:solidFill>
                          <a:effectLst/>
                          <a:latin typeface="Calibri" panose="020F0502020204030204" pitchFamily="34" charset="0"/>
                        </a:rPr>
                        <a:t>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Mauvais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600" b="0" i="0" u="none" strike="noStrike">
                          <a:solidFill>
                            <a:srgbClr val="000000"/>
                          </a:solidFill>
                          <a:effectLst/>
                          <a:latin typeface="Calibri" panose="020F0502020204030204" pitchFamily="34" charset="0"/>
                        </a:rPr>
                        <a:t>2033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Fluoranthène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930975"/>
                  </a:ext>
                </a:extLst>
              </a:tr>
              <a:tr h="581310">
                <a:tc>
                  <a:txBody>
                    <a:bodyPr/>
                    <a:lstStyle/>
                    <a:p>
                      <a:pPr algn="ctr" fontAlgn="ctr"/>
                      <a:r>
                        <a:rPr lang="fr-FR" sz="1600" b="0" i="0" u="none" strike="noStrike">
                          <a:solidFill>
                            <a:srgbClr val="000000"/>
                          </a:solidFill>
                          <a:effectLst/>
                          <a:latin typeface="Calibri" panose="020F0502020204030204" pitchFamily="34" charset="0"/>
                        </a:rPr>
                        <a:t>Côtière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dirty="0">
                          <a:solidFill>
                            <a:srgbClr val="000000"/>
                          </a:solidFill>
                          <a:effectLst/>
                          <a:latin typeface="Calibri" panose="020F0502020204030204" pitchFamily="34" charset="0"/>
                        </a:rPr>
                        <a:t>FRAC05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dirty="0">
                          <a:solidFill>
                            <a:srgbClr val="000000"/>
                          </a:solidFill>
                          <a:effectLst/>
                          <a:latin typeface="Calibri" panose="020F0502020204030204" pitchFamily="34" charset="0"/>
                        </a:rPr>
                        <a:t>La </a:t>
                      </a:r>
                      <a:r>
                        <a:rPr lang="fr-FR" sz="1600" b="0" i="0" u="none" strike="noStrike" dirty="0" err="1">
                          <a:solidFill>
                            <a:srgbClr val="000000"/>
                          </a:solidFill>
                          <a:effectLst/>
                          <a:latin typeface="Calibri" panose="020F0502020204030204" pitchFamily="34" charset="0"/>
                        </a:rPr>
                        <a:t>Warenne</a:t>
                      </a:r>
                      <a:r>
                        <a:rPr lang="fr-FR" sz="1600" b="0" i="0" u="none" strike="noStrike" dirty="0">
                          <a:solidFill>
                            <a:srgbClr val="000000"/>
                          </a:solidFill>
                          <a:effectLst/>
                          <a:latin typeface="Calibri" panose="020F0502020204030204" pitchFamily="34" charset="0"/>
                        </a:rPr>
                        <a:t>-Ault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dirty="0">
                          <a:solidFill>
                            <a:srgbClr val="000000"/>
                          </a:solidFill>
                          <a:effectLst/>
                          <a:latin typeface="Calibri" panose="020F0502020204030204" pitchFamily="34" charset="0"/>
                        </a:rPr>
                        <a:t>Moyen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600" b="0" i="0" u="none" strike="noStrike" dirty="0">
                          <a:solidFill>
                            <a:srgbClr val="000000"/>
                          </a:solidFill>
                          <a:effectLst/>
                          <a:latin typeface="Calibri" panose="020F0502020204030204" pitchFamily="34" charset="0"/>
                        </a:rPr>
                        <a:t>OMS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Bon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600" b="0" i="0" u="none" strike="noStrike">
                          <a:solidFill>
                            <a:srgbClr val="000000"/>
                          </a:solidFill>
                          <a:effectLst/>
                          <a:latin typeface="Calibri" panose="020F0502020204030204" pitchFamily="34" charset="0"/>
                        </a:rPr>
                        <a:t>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173845"/>
                  </a:ext>
                </a:extLst>
              </a:tr>
            </a:tbl>
          </a:graphicData>
        </a:graphic>
      </p:graphicFrame>
      <p:sp>
        <p:nvSpPr>
          <p:cNvPr id="4" name="Espace réservé de la date 3">
            <a:extLst>
              <a:ext uri="{FF2B5EF4-FFF2-40B4-BE49-F238E27FC236}">
                <a16:creationId xmlns:a16="http://schemas.microsoft.com/office/drawing/2014/main" id="{A2FD42B5-8CC8-42DC-8177-1ED684F5E4B6}"/>
              </a:ext>
            </a:extLst>
          </p:cNvPr>
          <p:cNvSpPr>
            <a:spLocks noGrp="1"/>
          </p:cNvSpPr>
          <p:nvPr>
            <p:ph type="dt" sz="half" idx="10"/>
          </p:nvPr>
        </p:nvSpPr>
        <p:spPr/>
        <p:txBody>
          <a:bodyPr/>
          <a:lstStyle/>
          <a:p>
            <a:fld id="{53374A8E-5D67-4C9F-A08C-4F86A3739E7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34249B3A-4F52-4D3E-9622-36411AC633A9}"/>
              </a:ext>
            </a:extLst>
          </p:cNvPr>
          <p:cNvSpPr>
            <a:spLocks noGrp="1"/>
          </p:cNvSpPr>
          <p:nvPr>
            <p:ph type="sldNum" sz="quarter" idx="12"/>
          </p:nvPr>
        </p:nvSpPr>
        <p:spPr/>
        <p:txBody>
          <a:bodyPr/>
          <a:lstStyle/>
          <a:p>
            <a:fld id="{D4158729-E937-4EDF-A0C6-A2B3BDB57711}" type="slidenum">
              <a:rPr lang="fr-FR" smtClean="0"/>
              <a:pPr/>
              <a:t>14</a:t>
            </a:fld>
            <a:endParaRPr lang="fr-FR" dirty="0"/>
          </a:p>
        </p:txBody>
      </p:sp>
    </p:spTree>
    <p:extLst>
      <p:ext uri="{BB962C8B-B14F-4D97-AF65-F5344CB8AC3E}">
        <p14:creationId xmlns:p14="http://schemas.microsoft.com/office/powerpoint/2010/main" val="411533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FDFF82-C03E-44E7-A9AF-0163CFF049AD}"/>
              </a:ext>
            </a:extLst>
          </p:cNvPr>
          <p:cNvSpPr>
            <a:spLocks noGrp="1"/>
          </p:cNvSpPr>
          <p:nvPr>
            <p:ph type="title"/>
          </p:nvPr>
        </p:nvSpPr>
        <p:spPr>
          <a:xfrm>
            <a:off x="917106" y="100973"/>
            <a:ext cx="10515600" cy="1325563"/>
          </a:xfrm>
        </p:spPr>
        <p:txBody>
          <a:bodyPr/>
          <a:lstStyle/>
          <a:p>
            <a:r>
              <a:rPr lang="fr-FR" dirty="0"/>
              <a:t>Etat des masses d’eau : DCE</a:t>
            </a:r>
          </a:p>
        </p:txBody>
      </p:sp>
      <p:sp>
        <p:nvSpPr>
          <p:cNvPr id="4" name="Espace réservé de la date 3">
            <a:extLst>
              <a:ext uri="{FF2B5EF4-FFF2-40B4-BE49-F238E27FC236}">
                <a16:creationId xmlns:a16="http://schemas.microsoft.com/office/drawing/2014/main" id="{A2FD42B5-8CC8-42DC-8177-1ED684F5E4B6}"/>
              </a:ext>
            </a:extLst>
          </p:cNvPr>
          <p:cNvSpPr>
            <a:spLocks noGrp="1"/>
          </p:cNvSpPr>
          <p:nvPr>
            <p:ph type="dt" sz="half" idx="10"/>
          </p:nvPr>
        </p:nvSpPr>
        <p:spPr/>
        <p:txBody>
          <a:bodyPr/>
          <a:lstStyle/>
          <a:p>
            <a:fld id="{53374A8E-5D67-4C9F-A08C-4F86A3739E7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34249B3A-4F52-4D3E-9622-36411AC633A9}"/>
              </a:ext>
            </a:extLst>
          </p:cNvPr>
          <p:cNvSpPr>
            <a:spLocks noGrp="1"/>
          </p:cNvSpPr>
          <p:nvPr>
            <p:ph type="sldNum" sz="quarter" idx="12"/>
          </p:nvPr>
        </p:nvSpPr>
        <p:spPr/>
        <p:txBody>
          <a:bodyPr/>
          <a:lstStyle/>
          <a:p>
            <a:fld id="{D4158729-E937-4EDF-A0C6-A2B3BDB57711}" type="slidenum">
              <a:rPr lang="fr-FR" smtClean="0"/>
              <a:pPr/>
              <a:t>15</a:t>
            </a:fld>
            <a:endParaRPr lang="fr-FR" dirty="0"/>
          </a:p>
        </p:txBody>
      </p:sp>
      <p:graphicFrame>
        <p:nvGraphicFramePr>
          <p:cNvPr id="8" name="Tableau 7">
            <a:extLst>
              <a:ext uri="{FF2B5EF4-FFF2-40B4-BE49-F238E27FC236}">
                <a16:creationId xmlns:a16="http://schemas.microsoft.com/office/drawing/2014/main" id="{AC5498CE-4575-4EDA-802F-350EC72352BE}"/>
              </a:ext>
            </a:extLst>
          </p:cNvPr>
          <p:cNvGraphicFramePr>
            <a:graphicFrameLocks noGrp="1"/>
          </p:cNvGraphicFramePr>
          <p:nvPr>
            <p:extLst>
              <p:ext uri="{D42A27DB-BD31-4B8C-83A1-F6EECF244321}">
                <p14:modId xmlns:p14="http://schemas.microsoft.com/office/powerpoint/2010/main" val="1865910532"/>
              </p:ext>
            </p:extLst>
          </p:nvPr>
        </p:nvGraphicFramePr>
        <p:xfrm>
          <a:off x="705349" y="2762090"/>
          <a:ext cx="10883466" cy="2175668"/>
        </p:xfrm>
        <a:graphic>
          <a:graphicData uri="http://schemas.openxmlformats.org/drawingml/2006/table">
            <a:tbl>
              <a:tblPr firstRow="1" firstCol="1" bandRow="1"/>
              <a:tblGrid>
                <a:gridCol w="1087409">
                  <a:extLst>
                    <a:ext uri="{9D8B030D-6E8A-4147-A177-3AD203B41FA5}">
                      <a16:colId xmlns:a16="http://schemas.microsoft.com/office/drawing/2014/main" val="3490846948"/>
                    </a:ext>
                  </a:extLst>
                </a:gridCol>
                <a:gridCol w="1087409">
                  <a:extLst>
                    <a:ext uri="{9D8B030D-6E8A-4147-A177-3AD203B41FA5}">
                      <a16:colId xmlns:a16="http://schemas.microsoft.com/office/drawing/2014/main" val="1283891483"/>
                    </a:ext>
                  </a:extLst>
                </a:gridCol>
                <a:gridCol w="1088581">
                  <a:extLst>
                    <a:ext uri="{9D8B030D-6E8A-4147-A177-3AD203B41FA5}">
                      <a16:colId xmlns:a16="http://schemas.microsoft.com/office/drawing/2014/main" val="3936124205"/>
                    </a:ext>
                  </a:extLst>
                </a:gridCol>
                <a:gridCol w="1088581">
                  <a:extLst>
                    <a:ext uri="{9D8B030D-6E8A-4147-A177-3AD203B41FA5}">
                      <a16:colId xmlns:a16="http://schemas.microsoft.com/office/drawing/2014/main" val="740491232"/>
                    </a:ext>
                  </a:extLst>
                </a:gridCol>
                <a:gridCol w="1088581">
                  <a:extLst>
                    <a:ext uri="{9D8B030D-6E8A-4147-A177-3AD203B41FA5}">
                      <a16:colId xmlns:a16="http://schemas.microsoft.com/office/drawing/2014/main" val="3011707715"/>
                    </a:ext>
                  </a:extLst>
                </a:gridCol>
                <a:gridCol w="1088581">
                  <a:extLst>
                    <a:ext uri="{9D8B030D-6E8A-4147-A177-3AD203B41FA5}">
                      <a16:colId xmlns:a16="http://schemas.microsoft.com/office/drawing/2014/main" val="2278368347"/>
                    </a:ext>
                  </a:extLst>
                </a:gridCol>
                <a:gridCol w="1088581">
                  <a:extLst>
                    <a:ext uri="{9D8B030D-6E8A-4147-A177-3AD203B41FA5}">
                      <a16:colId xmlns:a16="http://schemas.microsoft.com/office/drawing/2014/main" val="1829830601"/>
                    </a:ext>
                  </a:extLst>
                </a:gridCol>
                <a:gridCol w="1088581">
                  <a:extLst>
                    <a:ext uri="{9D8B030D-6E8A-4147-A177-3AD203B41FA5}">
                      <a16:colId xmlns:a16="http://schemas.microsoft.com/office/drawing/2014/main" val="2610397532"/>
                    </a:ext>
                  </a:extLst>
                </a:gridCol>
                <a:gridCol w="1088581">
                  <a:extLst>
                    <a:ext uri="{9D8B030D-6E8A-4147-A177-3AD203B41FA5}">
                      <a16:colId xmlns:a16="http://schemas.microsoft.com/office/drawing/2014/main" val="3247305664"/>
                    </a:ext>
                  </a:extLst>
                </a:gridCol>
                <a:gridCol w="1088581">
                  <a:extLst>
                    <a:ext uri="{9D8B030D-6E8A-4147-A177-3AD203B41FA5}">
                      <a16:colId xmlns:a16="http://schemas.microsoft.com/office/drawing/2014/main" val="3254552919"/>
                    </a:ext>
                  </a:extLst>
                </a:gridCol>
              </a:tblGrid>
              <a:tr h="543917">
                <a:tc rowSpan="2">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Code Masse d'eau</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Masse d'eau</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Hydrologie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a:lnSpc>
                          <a:spcPct val="115000"/>
                        </a:lnSpc>
                        <a:spcAft>
                          <a:spcPts val="1000"/>
                        </a:spcAft>
                      </a:pPr>
                      <a:r>
                        <a:rPr lang="fr-F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Morphologie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Continuité</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gridSpan="2">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Bilan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extLst>
                  <a:ext uri="{0D108BD9-81ED-4DB2-BD59-A6C34878D82A}">
                    <a16:rowId xmlns:a16="http://schemas.microsoft.com/office/drawing/2014/main" val="4163142126"/>
                  </a:ext>
                </a:extLst>
              </a:tr>
              <a:tr h="543917">
                <a:tc vMerge="1">
                  <a:txBody>
                    <a:bodyPr/>
                    <a:lstStyle/>
                    <a:p>
                      <a:endParaRPr lang="fr-FR"/>
                    </a:p>
                  </a:txBody>
                  <a:tcPr/>
                </a:tc>
                <a:tc vMerge="1">
                  <a:txBody>
                    <a:bodyPr/>
                    <a:lstStyle/>
                    <a:p>
                      <a:endParaRPr lang="fr-FR"/>
                    </a:p>
                  </a:txBody>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5225241"/>
                  </a:ext>
                </a:extLst>
              </a:tr>
              <a:tr h="543917">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FRAR13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Canche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Faible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Faible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Moyen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Moyen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Moyen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Moyen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Moyen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Moyen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26642658"/>
                  </a:ext>
                </a:extLst>
              </a:tr>
              <a:tr h="543917">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FRAR66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Ternoise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Faible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Faible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Moyen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lnSpc>
                          <a:spcPct val="115000"/>
                        </a:lnSpc>
                        <a:spcAft>
                          <a:spcPts val="1000"/>
                        </a:spcAft>
                      </a:pPr>
                      <a:r>
                        <a:rPr lang="fr-F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Moyen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lnSpc>
                          <a:spcPct val="115000"/>
                        </a:lnSpc>
                        <a:spcAft>
                          <a:spcPts val="10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Moyen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lnSpc>
                          <a:spcPct val="115000"/>
                        </a:lnSpc>
                        <a:spcAft>
                          <a:spcPts val="1000"/>
                        </a:spcAft>
                      </a:pPr>
                      <a:r>
                        <a:rPr lang="fr-F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1000"/>
                        </a:spcAft>
                      </a:pPr>
                      <a:r>
                        <a:rPr lang="fr-F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Moyen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lnSpc>
                          <a:spcPct val="115000"/>
                        </a:lnSpc>
                        <a:spcAft>
                          <a:spcPts val="1000"/>
                        </a:spcAft>
                      </a:pPr>
                      <a:r>
                        <a:rPr lang="fr-F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139878528"/>
                  </a:ext>
                </a:extLst>
              </a:tr>
            </a:tbl>
          </a:graphicData>
        </a:graphic>
      </p:graphicFrame>
      <p:sp>
        <p:nvSpPr>
          <p:cNvPr id="7" name="Espace réservé du contenu 6">
            <a:extLst>
              <a:ext uri="{FF2B5EF4-FFF2-40B4-BE49-F238E27FC236}">
                <a16:creationId xmlns:a16="http://schemas.microsoft.com/office/drawing/2014/main" id="{981A179B-9E96-40C6-A4F3-892AC50194E1}"/>
              </a:ext>
            </a:extLst>
          </p:cNvPr>
          <p:cNvSpPr>
            <a:spLocks noGrp="1"/>
          </p:cNvSpPr>
          <p:nvPr>
            <p:ph idx="1"/>
          </p:nvPr>
        </p:nvSpPr>
        <p:spPr>
          <a:xfrm>
            <a:off x="838200" y="1825625"/>
            <a:ext cx="10515600" cy="537377"/>
          </a:xfrm>
        </p:spPr>
        <p:txBody>
          <a:bodyPr/>
          <a:lstStyle/>
          <a:p>
            <a:r>
              <a:rPr lang="fr-FR" dirty="0"/>
              <a:t>L’hydromorphologie (SYRAH-CE)</a:t>
            </a:r>
          </a:p>
        </p:txBody>
      </p:sp>
    </p:spTree>
    <p:extLst>
      <p:ext uri="{BB962C8B-B14F-4D97-AF65-F5344CB8AC3E}">
        <p14:creationId xmlns:p14="http://schemas.microsoft.com/office/powerpoint/2010/main" val="179211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05AD7-198D-47E8-B66E-599F53F318A2}"/>
              </a:ext>
            </a:extLst>
          </p:cNvPr>
          <p:cNvSpPr>
            <a:spLocks noGrp="1"/>
          </p:cNvSpPr>
          <p:nvPr>
            <p:ph type="title"/>
          </p:nvPr>
        </p:nvSpPr>
        <p:spPr/>
        <p:txBody>
          <a:bodyPr/>
          <a:lstStyle/>
          <a:p>
            <a:r>
              <a:rPr lang="fr-FR" dirty="0"/>
              <a:t>Etat des lieux : Les plans de gestion</a:t>
            </a:r>
          </a:p>
        </p:txBody>
      </p:sp>
      <p:sp>
        <p:nvSpPr>
          <p:cNvPr id="4" name="Espace réservé de la date 3">
            <a:extLst>
              <a:ext uri="{FF2B5EF4-FFF2-40B4-BE49-F238E27FC236}">
                <a16:creationId xmlns:a16="http://schemas.microsoft.com/office/drawing/2014/main" id="{76C3956C-5322-472E-96D4-786775420DCE}"/>
              </a:ext>
            </a:extLst>
          </p:cNvPr>
          <p:cNvSpPr>
            <a:spLocks noGrp="1"/>
          </p:cNvSpPr>
          <p:nvPr>
            <p:ph type="dt" sz="half" idx="10"/>
          </p:nvPr>
        </p:nvSpPr>
        <p:spPr/>
        <p:txBody>
          <a:bodyPr/>
          <a:lstStyle/>
          <a:p>
            <a:fld id="{53374A8E-5D67-4C9F-A08C-4F86A3739E7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86FFAD30-4724-48C2-AAF9-D4B2AC5BA52E}"/>
              </a:ext>
            </a:extLst>
          </p:cNvPr>
          <p:cNvSpPr>
            <a:spLocks noGrp="1"/>
          </p:cNvSpPr>
          <p:nvPr>
            <p:ph type="sldNum" sz="quarter" idx="12"/>
          </p:nvPr>
        </p:nvSpPr>
        <p:spPr/>
        <p:txBody>
          <a:bodyPr/>
          <a:lstStyle/>
          <a:p>
            <a:fld id="{D4158729-E937-4EDF-A0C6-A2B3BDB57711}" type="slidenum">
              <a:rPr lang="fr-FR" smtClean="0"/>
              <a:pPr/>
              <a:t>16</a:t>
            </a:fld>
            <a:endParaRPr lang="fr-FR" dirty="0"/>
          </a:p>
        </p:txBody>
      </p:sp>
      <p:graphicFrame>
        <p:nvGraphicFramePr>
          <p:cNvPr id="7" name="Tableau 6">
            <a:extLst>
              <a:ext uri="{FF2B5EF4-FFF2-40B4-BE49-F238E27FC236}">
                <a16:creationId xmlns:a16="http://schemas.microsoft.com/office/drawing/2014/main" id="{AFA10856-1F3C-4525-837C-B30B1EFBA370}"/>
              </a:ext>
            </a:extLst>
          </p:cNvPr>
          <p:cNvGraphicFramePr>
            <a:graphicFrameLocks noGrp="1"/>
          </p:cNvGraphicFramePr>
          <p:nvPr>
            <p:extLst>
              <p:ext uri="{D42A27DB-BD31-4B8C-83A1-F6EECF244321}">
                <p14:modId xmlns:p14="http://schemas.microsoft.com/office/powerpoint/2010/main" val="1515397419"/>
              </p:ext>
            </p:extLst>
          </p:nvPr>
        </p:nvGraphicFramePr>
        <p:xfrm>
          <a:off x="4119612" y="2261937"/>
          <a:ext cx="7748336" cy="2553902"/>
        </p:xfrm>
        <a:graphic>
          <a:graphicData uri="http://schemas.openxmlformats.org/drawingml/2006/table">
            <a:tbl>
              <a:tblPr firstRow="1" firstCol="1">
                <a:tableStyleId>{85BE263C-DBD7-4A20-BB59-AAB30ACAA65A}</a:tableStyleId>
              </a:tblPr>
              <a:tblGrid>
                <a:gridCol w="2015676">
                  <a:extLst>
                    <a:ext uri="{9D8B030D-6E8A-4147-A177-3AD203B41FA5}">
                      <a16:colId xmlns:a16="http://schemas.microsoft.com/office/drawing/2014/main" val="2544731267"/>
                    </a:ext>
                  </a:extLst>
                </a:gridCol>
                <a:gridCol w="1146532">
                  <a:extLst>
                    <a:ext uri="{9D8B030D-6E8A-4147-A177-3AD203B41FA5}">
                      <a16:colId xmlns:a16="http://schemas.microsoft.com/office/drawing/2014/main" val="338714003"/>
                    </a:ext>
                  </a:extLst>
                </a:gridCol>
                <a:gridCol w="1146532">
                  <a:extLst>
                    <a:ext uri="{9D8B030D-6E8A-4147-A177-3AD203B41FA5}">
                      <a16:colId xmlns:a16="http://schemas.microsoft.com/office/drawing/2014/main" val="2212999033"/>
                    </a:ext>
                  </a:extLst>
                </a:gridCol>
                <a:gridCol w="1146532">
                  <a:extLst>
                    <a:ext uri="{9D8B030D-6E8A-4147-A177-3AD203B41FA5}">
                      <a16:colId xmlns:a16="http://schemas.microsoft.com/office/drawing/2014/main" val="3211381422"/>
                    </a:ext>
                  </a:extLst>
                </a:gridCol>
                <a:gridCol w="1146532">
                  <a:extLst>
                    <a:ext uri="{9D8B030D-6E8A-4147-A177-3AD203B41FA5}">
                      <a16:colId xmlns:a16="http://schemas.microsoft.com/office/drawing/2014/main" val="2049808919"/>
                    </a:ext>
                  </a:extLst>
                </a:gridCol>
                <a:gridCol w="1146532">
                  <a:extLst>
                    <a:ext uri="{9D8B030D-6E8A-4147-A177-3AD203B41FA5}">
                      <a16:colId xmlns:a16="http://schemas.microsoft.com/office/drawing/2014/main" val="2833050697"/>
                    </a:ext>
                  </a:extLst>
                </a:gridCol>
              </a:tblGrid>
              <a:tr h="1020278">
                <a:tc>
                  <a:txBody>
                    <a:bodyPr/>
                    <a:lstStyle/>
                    <a:p>
                      <a:pPr algn="ctr" fontAlgn="ctr"/>
                      <a:r>
                        <a:rPr lang="fr-FR" sz="1400" u="none" strike="noStrike">
                          <a:effectLst/>
                        </a:rPr>
                        <a:t>2019 / PGE</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400" u="none" strike="noStrike">
                          <a:effectLst/>
                        </a:rPr>
                        <a:t>Canche et petits affluents</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400" u="none" strike="noStrike">
                          <a:effectLst/>
                        </a:rPr>
                        <a:t>Course et Affluents</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400" u="none" strike="noStrike">
                          <a:effectLst/>
                        </a:rPr>
                        <a:t>Créquoise-Embrienne-Bras de Bronne</a:t>
                      </a:r>
                      <a:endParaRPr lang="fr-FR"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400" u="none" strike="noStrike" dirty="0">
                          <a:effectLst/>
                        </a:rPr>
                        <a:t>Ternoise</a:t>
                      </a:r>
                      <a:endParaRPr lang="fr-FR"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400" u="none" strike="noStrike" dirty="0" err="1">
                          <a:effectLst/>
                        </a:rPr>
                        <a:t>Dordonne</a:t>
                      </a:r>
                      <a:r>
                        <a:rPr lang="fr-FR" sz="1400" u="none" strike="noStrike" dirty="0">
                          <a:effectLst/>
                        </a:rPr>
                        <a:t> </a:t>
                      </a:r>
                      <a:r>
                        <a:rPr lang="fr-FR" sz="1400" u="none" strike="noStrike" dirty="0" err="1">
                          <a:effectLst/>
                        </a:rPr>
                        <a:t>Huitrepin</a:t>
                      </a:r>
                      <a:endParaRPr lang="fr-FR"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53622997"/>
                  </a:ext>
                </a:extLst>
              </a:tr>
              <a:tr h="766812">
                <a:tc>
                  <a:txBody>
                    <a:bodyPr/>
                    <a:lstStyle/>
                    <a:p>
                      <a:pPr algn="ctr" fontAlgn="ctr"/>
                      <a:r>
                        <a:rPr lang="fr-FR" sz="1600" u="none" strike="noStrike" dirty="0">
                          <a:effectLst/>
                        </a:rPr>
                        <a:t>Linéaire restauré (km)</a:t>
                      </a:r>
                      <a:endParaRPr lang="fr-FR"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600" u="none" strike="noStrike">
                          <a:effectLst/>
                        </a:rPr>
                        <a:t>12</a:t>
                      </a:r>
                      <a:endParaRPr lang="fr-FR"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600" u="none" strike="noStrike">
                          <a:effectLst/>
                        </a:rPr>
                        <a:t>2</a:t>
                      </a:r>
                      <a:endParaRPr lang="fr-FR"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600" u="none" strike="noStrike">
                          <a:effectLst/>
                        </a:rPr>
                        <a:t>7</a:t>
                      </a:r>
                      <a:endParaRPr lang="fr-FR"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600" u="none" strike="noStrike" dirty="0">
                          <a:effectLst/>
                        </a:rPr>
                        <a:t>18</a:t>
                      </a:r>
                      <a:endParaRPr lang="fr-FR"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600" u="none" strike="noStrike">
                          <a:effectLst/>
                        </a:rPr>
                        <a:t>0,863</a:t>
                      </a:r>
                      <a:endParaRPr lang="fr-FR"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43873615"/>
                  </a:ext>
                </a:extLst>
              </a:tr>
              <a:tr h="766812">
                <a:tc>
                  <a:txBody>
                    <a:bodyPr/>
                    <a:lstStyle/>
                    <a:p>
                      <a:pPr algn="ctr" fontAlgn="ctr"/>
                      <a:r>
                        <a:rPr lang="fr-FR" sz="1600" u="none" strike="noStrike">
                          <a:effectLst/>
                        </a:rPr>
                        <a:t>Etat d'avancement (%)</a:t>
                      </a:r>
                      <a:endParaRPr lang="fr-FR"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600" u="none" strike="noStrike">
                          <a:effectLst/>
                        </a:rPr>
                        <a:t>82%</a:t>
                      </a:r>
                      <a:endParaRPr lang="fr-FR"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600" u="none" strike="noStrike">
                          <a:effectLst/>
                        </a:rPr>
                        <a:t>28%</a:t>
                      </a:r>
                      <a:endParaRPr lang="fr-FR"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600" u="none" strike="noStrike">
                          <a:effectLst/>
                        </a:rPr>
                        <a:t>69%</a:t>
                      </a:r>
                      <a:endParaRPr lang="fr-FR"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600" u="none" strike="noStrike">
                          <a:effectLst/>
                        </a:rPr>
                        <a:t>48%</a:t>
                      </a:r>
                      <a:endParaRPr lang="fr-FR"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r-FR" sz="1600" u="none" strike="noStrike" dirty="0">
                          <a:effectLst/>
                        </a:rPr>
                        <a:t>21%</a:t>
                      </a:r>
                      <a:endParaRPr lang="fr-FR"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67747909"/>
                  </a:ext>
                </a:extLst>
              </a:tr>
            </a:tbl>
          </a:graphicData>
        </a:graphic>
      </p:graphicFrame>
      <p:sp>
        <p:nvSpPr>
          <p:cNvPr id="9" name="Espace réservé du contenu 8">
            <a:extLst>
              <a:ext uri="{FF2B5EF4-FFF2-40B4-BE49-F238E27FC236}">
                <a16:creationId xmlns:a16="http://schemas.microsoft.com/office/drawing/2014/main" id="{C715FD44-2C77-4796-916D-618CE7776EF3}"/>
              </a:ext>
            </a:extLst>
          </p:cNvPr>
          <p:cNvSpPr>
            <a:spLocks noGrp="1"/>
          </p:cNvSpPr>
          <p:nvPr>
            <p:ph idx="1"/>
          </p:nvPr>
        </p:nvSpPr>
        <p:spPr>
          <a:xfrm>
            <a:off x="838200" y="2707341"/>
            <a:ext cx="3050406" cy="3469622"/>
          </a:xfrm>
        </p:spPr>
        <p:txBody>
          <a:bodyPr/>
          <a:lstStyle/>
          <a:p>
            <a:r>
              <a:rPr lang="fr-FR" dirty="0"/>
              <a:t>Il n’y a désormais (depuis 2021) qu’un seul plan de gestion pour tout le bassin</a:t>
            </a:r>
          </a:p>
        </p:txBody>
      </p:sp>
    </p:spTree>
    <p:extLst>
      <p:ext uri="{BB962C8B-B14F-4D97-AF65-F5344CB8AC3E}">
        <p14:creationId xmlns:p14="http://schemas.microsoft.com/office/powerpoint/2010/main" val="2951348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CA647-68AA-46C1-BB01-2614E481E9C5}"/>
              </a:ext>
            </a:extLst>
          </p:cNvPr>
          <p:cNvSpPr>
            <a:spLocks noGrp="1"/>
          </p:cNvSpPr>
          <p:nvPr>
            <p:ph type="title"/>
          </p:nvPr>
        </p:nvSpPr>
        <p:spPr/>
        <p:txBody>
          <a:bodyPr/>
          <a:lstStyle/>
          <a:p>
            <a:r>
              <a:rPr lang="fr-FR" dirty="0"/>
              <a:t>Etat des lieux</a:t>
            </a:r>
          </a:p>
        </p:txBody>
      </p:sp>
      <p:sp>
        <p:nvSpPr>
          <p:cNvPr id="3" name="Espace réservé du contenu 2">
            <a:extLst>
              <a:ext uri="{FF2B5EF4-FFF2-40B4-BE49-F238E27FC236}">
                <a16:creationId xmlns:a16="http://schemas.microsoft.com/office/drawing/2014/main" id="{0E27D1C3-43F5-4579-A46D-D67566789F52}"/>
              </a:ext>
            </a:extLst>
          </p:cNvPr>
          <p:cNvSpPr>
            <a:spLocks noGrp="1"/>
          </p:cNvSpPr>
          <p:nvPr>
            <p:ph idx="1"/>
          </p:nvPr>
        </p:nvSpPr>
        <p:spPr>
          <a:xfrm>
            <a:off x="6016336" y="2161309"/>
            <a:ext cx="5337464" cy="4015653"/>
          </a:xfrm>
        </p:spPr>
        <p:txBody>
          <a:bodyPr/>
          <a:lstStyle/>
          <a:p>
            <a:r>
              <a:rPr lang="fr-FR" dirty="0"/>
              <a:t>Les travaux de restauration</a:t>
            </a:r>
          </a:p>
          <a:p>
            <a:pPr lvl="1"/>
            <a:endParaRPr lang="fr-FR" dirty="0"/>
          </a:p>
          <a:p>
            <a:r>
              <a:rPr lang="fr-FR" dirty="0"/>
              <a:t>242 aménagements ou dispositifs ponctuels</a:t>
            </a:r>
          </a:p>
          <a:p>
            <a:endParaRPr lang="fr-FR" dirty="0"/>
          </a:p>
          <a:p>
            <a:r>
              <a:rPr lang="fr-FR" dirty="0"/>
              <a:t>55 000 mètres de ripisylve plantés</a:t>
            </a:r>
          </a:p>
          <a:p>
            <a:endParaRPr lang="fr-FR" dirty="0"/>
          </a:p>
          <a:p>
            <a:endParaRPr lang="fr-FR" dirty="0"/>
          </a:p>
        </p:txBody>
      </p:sp>
      <p:sp>
        <p:nvSpPr>
          <p:cNvPr id="4" name="Espace réservé de la date 3">
            <a:extLst>
              <a:ext uri="{FF2B5EF4-FFF2-40B4-BE49-F238E27FC236}">
                <a16:creationId xmlns:a16="http://schemas.microsoft.com/office/drawing/2014/main" id="{FBDE0248-33F9-4A8F-B03D-2FAFDA3EC01D}"/>
              </a:ext>
            </a:extLst>
          </p:cNvPr>
          <p:cNvSpPr>
            <a:spLocks noGrp="1"/>
          </p:cNvSpPr>
          <p:nvPr>
            <p:ph type="dt" sz="half" idx="10"/>
          </p:nvPr>
        </p:nvSpPr>
        <p:spPr/>
        <p:txBody>
          <a:bodyPr/>
          <a:lstStyle/>
          <a:p>
            <a:fld id="{FCEB4649-880D-48B6-A502-D6452FD9AC3E}"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9BE8A4EE-BAD2-4A64-8795-684196A562D1}"/>
              </a:ext>
            </a:extLst>
          </p:cNvPr>
          <p:cNvSpPr>
            <a:spLocks noGrp="1"/>
          </p:cNvSpPr>
          <p:nvPr>
            <p:ph type="sldNum" sz="quarter" idx="12"/>
          </p:nvPr>
        </p:nvSpPr>
        <p:spPr/>
        <p:txBody>
          <a:bodyPr/>
          <a:lstStyle/>
          <a:p>
            <a:fld id="{D4158729-E937-4EDF-A0C6-A2B3BDB57711}" type="slidenum">
              <a:rPr lang="fr-FR" smtClean="0"/>
              <a:pPr/>
              <a:t>17</a:t>
            </a:fld>
            <a:endParaRPr lang="fr-FR" dirty="0"/>
          </a:p>
        </p:txBody>
      </p:sp>
      <p:pic>
        <p:nvPicPr>
          <p:cNvPr id="8" name="Image 7">
            <a:extLst>
              <a:ext uri="{FF2B5EF4-FFF2-40B4-BE49-F238E27FC236}">
                <a16:creationId xmlns:a16="http://schemas.microsoft.com/office/drawing/2014/main" id="{8A1AFE71-4BCD-4B6C-A293-CF9BD2FF2A29}"/>
              </a:ext>
            </a:extLst>
          </p:cNvPr>
          <p:cNvPicPr>
            <a:picLocks noChangeAspect="1"/>
          </p:cNvPicPr>
          <p:nvPr/>
        </p:nvPicPr>
        <p:blipFill>
          <a:blip r:embed="rId2"/>
          <a:stretch>
            <a:fillRect/>
          </a:stretch>
        </p:blipFill>
        <p:spPr>
          <a:xfrm>
            <a:off x="59486" y="2161310"/>
            <a:ext cx="5675690" cy="3569710"/>
          </a:xfrm>
          <a:prstGeom prst="rect">
            <a:avLst/>
          </a:prstGeom>
        </p:spPr>
      </p:pic>
    </p:spTree>
    <p:extLst>
      <p:ext uri="{BB962C8B-B14F-4D97-AF65-F5344CB8AC3E}">
        <p14:creationId xmlns:p14="http://schemas.microsoft.com/office/powerpoint/2010/main" val="1996286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8C957E-14E4-4CE1-A9D8-7F469BFD7DAD}"/>
              </a:ext>
            </a:extLst>
          </p:cNvPr>
          <p:cNvSpPr>
            <a:spLocks noGrp="1"/>
          </p:cNvSpPr>
          <p:nvPr>
            <p:ph type="title"/>
          </p:nvPr>
        </p:nvSpPr>
        <p:spPr/>
        <p:txBody>
          <a:bodyPr/>
          <a:lstStyle/>
          <a:p>
            <a:r>
              <a:rPr lang="fr-FR" dirty="0"/>
              <a:t>Etat des lieux</a:t>
            </a:r>
          </a:p>
        </p:txBody>
      </p:sp>
      <p:sp>
        <p:nvSpPr>
          <p:cNvPr id="3" name="Espace réservé du contenu 2">
            <a:extLst>
              <a:ext uri="{FF2B5EF4-FFF2-40B4-BE49-F238E27FC236}">
                <a16:creationId xmlns:a16="http://schemas.microsoft.com/office/drawing/2014/main" id="{C5D2918A-EBCA-44AE-8011-6D7CF00593D6}"/>
              </a:ext>
            </a:extLst>
          </p:cNvPr>
          <p:cNvSpPr>
            <a:spLocks noGrp="1"/>
          </p:cNvSpPr>
          <p:nvPr>
            <p:ph idx="1"/>
          </p:nvPr>
        </p:nvSpPr>
        <p:spPr>
          <a:xfrm>
            <a:off x="6910938" y="1825625"/>
            <a:ext cx="4442861" cy="4351338"/>
          </a:xfrm>
        </p:spPr>
        <p:txBody>
          <a:bodyPr/>
          <a:lstStyle/>
          <a:p>
            <a:pPr marL="0" indent="0" algn="ctr">
              <a:buNone/>
            </a:pPr>
            <a:r>
              <a:rPr lang="fr-FR" b="1" u="sng" dirty="0"/>
              <a:t>La continuité écologique</a:t>
            </a:r>
          </a:p>
          <a:p>
            <a:endParaRPr lang="fr-FR" dirty="0"/>
          </a:p>
          <a:p>
            <a:r>
              <a:rPr lang="fr-FR" dirty="0"/>
              <a:t>206 ouvrages au total</a:t>
            </a:r>
          </a:p>
          <a:p>
            <a:endParaRPr lang="fr-FR" dirty="0"/>
          </a:p>
          <a:p>
            <a:r>
              <a:rPr lang="fr-FR" dirty="0"/>
              <a:t>49 ouvrages rendus franchissables</a:t>
            </a:r>
          </a:p>
          <a:p>
            <a:endParaRPr lang="fr-FR" dirty="0"/>
          </a:p>
          <a:p>
            <a:r>
              <a:rPr lang="fr-FR" dirty="0"/>
              <a:t>61 procédures initiées (études …)</a:t>
            </a:r>
          </a:p>
          <a:p>
            <a:endParaRPr lang="fr-FR" dirty="0"/>
          </a:p>
          <a:p>
            <a:endParaRPr lang="fr-FR" dirty="0"/>
          </a:p>
        </p:txBody>
      </p:sp>
      <p:sp>
        <p:nvSpPr>
          <p:cNvPr id="4" name="Espace réservé de la date 3">
            <a:extLst>
              <a:ext uri="{FF2B5EF4-FFF2-40B4-BE49-F238E27FC236}">
                <a16:creationId xmlns:a16="http://schemas.microsoft.com/office/drawing/2014/main" id="{59039403-ACEB-4E6A-A849-5DF49CDA09D3}"/>
              </a:ext>
            </a:extLst>
          </p:cNvPr>
          <p:cNvSpPr>
            <a:spLocks noGrp="1"/>
          </p:cNvSpPr>
          <p:nvPr>
            <p:ph type="dt" sz="half" idx="10"/>
          </p:nvPr>
        </p:nvSpPr>
        <p:spPr/>
        <p:txBody>
          <a:bodyPr/>
          <a:lstStyle/>
          <a:p>
            <a:fld id="{53374A8E-5D67-4C9F-A08C-4F86A3739E7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9CF0115A-0F72-445D-88E1-2E00BAA4A205}"/>
              </a:ext>
            </a:extLst>
          </p:cNvPr>
          <p:cNvSpPr>
            <a:spLocks noGrp="1"/>
          </p:cNvSpPr>
          <p:nvPr>
            <p:ph type="sldNum" sz="quarter" idx="12"/>
          </p:nvPr>
        </p:nvSpPr>
        <p:spPr/>
        <p:txBody>
          <a:bodyPr/>
          <a:lstStyle/>
          <a:p>
            <a:fld id="{D4158729-E937-4EDF-A0C6-A2B3BDB57711}" type="slidenum">
              <a:rPr lang="fr-FR" smtClean="0"/>
              <a:pPr/>
              <a:t>18</a:t>
            </a:fld>
            <a:endParaRPr lang="fr-FR" dirty="0"/>
          </a:p>
        </p:txBody>
      </p:sp>
      <p:graphicFrame>
        <p:nvGraphicFramePr>
          <p:cNvPr id="6" name="Tableau 5">
            <a:extLst>
              <a:ext uri="{FF2B5EF4-FFF2-40B4-BE49-F238E27FC236}">
                <a16:creationId xmlns:a16="http://schemas.microsoft.com/office/drawing/2014/main" id="{8F2814EB-46BC-4741-B06C-1BD772B43C79}"/>
              </a:ext>
            </a:extLst>
          </p:cNvPr>
          <p:cNvGraphicFramePr>
            <a:graphicFrameLocks noGrp="1"/>
          </p:cNvGraphicFramePr>
          <p:nvPr/>
        </p:nvGraphicFramePr>
        <p:xfrm>
          <a:off x="0" y="1478932"/>
          <a:ext cx="6506678" cy="4877420"/>
        </p:xfrm>
        <a:graphic>
          <a:graphicData uri="http://schemas.openxmlformats.org/drawingml/2006/table">
            <a:tbl>
              <a:tblPr firstRow="1" firstCol="1" bandRow="1">
                <a:tableStyleId>{5C22544A-7EE6-4342-B048-85BDC9FD1C3A}</a:tableStyleId>
              </a:tblPr>
              <a:tblGrid>
                <a:gridCol w="2260303">
                  <a:extLst>
                    <a:ext uri="{9D8B030D-6E8A-4147-A177-3AD203B41FA5}">
                      <a16:colId xmlns:a16="http://schemas.microsoft.com/office/drawing/2014/main" val="1865694600"/>
                    </a:ext>
                  </a:extLst>
                </a:gridCol>
                <a:gridCol w="2260303">
                  <a:extLst>
                    <a:ext uri="{9D8B030D-6E8A-4147-A177-3AD203B41FA5}">
                      <a16:colId xmlns:a16="http://schemas.microsoft.com/office/drawing/2014/main" val="2493827588"/>
                    </a:ext>
                  </a:extLst>
                </a:gridCol>
                <a:gridCol w="1986072">
                  <a:extLst>
                    <a:ext uri="{9D8B030D-6E8A-4147-A177-3AD203B41FA5}">
                      <a16:colId xmlns:a16="http://schemas.microsoft.com/office/drawing/2014/main" val="1077744371"/>
                    </a:ext>
                  </a:extLst>
                </a:gridCol>
              </a:tblGrid>
              <a:tr h="426162">
                <a:tc rowSpan="2">
                  <a:txBody>
                    <a:bodyPr/>
                    <a:lstStyle/>
                    <a:p>
                      <a:pPr marL="457200" algn="ctr">
                        <a:lnSpc>
                          <a:spcPct val="107000"/>
                        </a:lnSpc>
                      </a:pPr>
                      <a:r>
                        <a:rPr lang="fr-FR" sz="1600">
                          <a:effectLst/>
                        </a:rPr>
                        <a:t>Etat</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457200" algn="ctr">
                        <a:lnSpc>
                          <a:spcPct val="107000"/>
                        </a:lnSpc>
                        <a:spcAft>
                          <a:spcPts val="800"/>
                        </a:spcAft>
                      </a:pPr>
                      <a:r>
                        <a:rPr lang="fr-FR" sz="1600" dirty="0">
                          <a:effectLst/>
                        </a:rPr>
                        <a:t>Nombre d’ouvrages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extLst>
                  <a:ext uri="{0D108BD9-81ED-4DB2-BD59-A6C34878D82A}">
                    <a16:rowId xmlns:a16="http://schemas.microsoft.com/office/drawing/2014/main" val="3538914429"/>
                  </a:ext>
                </a:extLst>
              </a:tr>
              <a:tr h="426162">
                <a:tc vMerge="1">
                  <a:txBody>
                    <a:bodyPr/>
                    <a:lstStyle/>
                    <a:p>
                      <a:endParaRPr lang="fr-FR"/>
                    </a:p>
                  </a:txBody>
                  <a:tcPr/>
                </a:tc>
                <a:tc>
                  <a:txBody>
                    <a:bodyPr/>
                    <a:lstStyle/>
                    <a:p>
                      <a:pPr marL="457200" algn="ctr">
                        <a:lnSpc>
                          <a:spcPct val="107000"/>
                        </a:lnSpc>
                      </a:pPr>
                      <a:r>
                        <a:rPr lang="fr-FR" sz="1600" b="1" dirty="0">
                          <a:effectLst/>
                        </a:rPr>
                        <a:t>2011</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457200" algn="ctr">
                        <a:lnSpc>
                          <a:spcPct val="107000"/>
                        </a:lnSpc>
                        <a:spcAft>
                          <a:spcPts val="800"/>
                        </a:spcAft>
                      </a:pPr>
                      <a:r>
                        <a:rPr lang="fr-FR" sz="1600" b="1" dirty="0">
                          <a:effectLst/>
                        </a:rPr>
                        <a:t>2019</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3642291654"/>
                  </a:ext>
                </a:extLst>
              </a:tr>
              <a:tr h="1317943">
                <a:tc>
                  <a:txBody>
                    <a:bodyPr/>
                    <a:lstStyle/>
                    <a:p>
                      <a:pPr marL="457200" algn="ctr">
                        <a:lnSpc>
                          <a:spcPct val="107000"/>
                        </a:lnSpc>
                      </a:pPr>
                      <a:r>
                        <a:rPr lang="fr-FR" sz="1600">
                          <a:effectLst/>
                        </a:rPr>
                        <a:t>Aménagement ou effacement pour les rendre franchissables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pPr>
                      <a:r>
                        <a:rPr lang="fr-FR" sz="2000" dirty="0">
                          <a:effectLst/>
                        </a:rPr>
                        <a:t>10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fr-FR" sz="2000" dirty="0">
                          <a:effectLst/>
                        </a:rPr>
                        <a:t>59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5160310"/>
                  </a:ext>
                </a:extLst>
              </a:tr>
              <a:tr h="872054">
                <a:tc>
                  <a:txBody>
                    <a:bodyPr/>
                    <a:lstStyle/>
                    <a:p>
                      <a:pPr marL="457200" algn="ctr">
                        <a:lnSpc>
                          <a:spcPct val="107000"/>
                        </a:lnSpc>
                      </a:pPr>
                      <a:r>
                        <a:rPr lang="fr-FR" sz="1600">
                          <a:effectLst/>
                        </a:rPr>
                        <a:t>Sûrement franchissables sans travaux</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pPr>
                      <a:r>
                        <a:rPr lang="fr-FR" sz="2000">
                          <a:effectLst/>
                        </a:rPr>
                        <a:t>32</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fr-FR" sz="2000" dirty="0">
                          <a:effectLst/>
                        </a:rPr>
                        <a:t>32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936922"/>
                  </a:ext>
                </a:extLst>
              </a:tr>
              <a:tr h="426162">
                <a:tc>
                  <a:txBody>
                    <a:bodyPr/>
                    <a:lstStyle/>
                    <a:p>
                      <a:pPr marL="457200" algn="ctr">
                        <a:lnSpc>
                          <a:spcPct val="107000"/>
                        </a:lnSpc>
                      </a:pPr>
                      <a:r>
                        <a:rPr lang="fr-FR" sz="1600">
                          <a:effectLst/>
                        </a:rPr>
                        <a:t>Travaux initiés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fr-FR" sz="2000">
                          <a:effectLst/>
                        </a:rPr>
                        <a:t>61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6301714"/>
                  </a:ext>
                </a:extLst>
              </a:tr>
              <a:tr h="426162">
                <a:tc>
                  <a:txBody>
                    <a:bodyPr/>
                    <a:lstStyle/>
                    <a:p>
                      <a:pPr marL="457200" algn="ctr">
                        <a:lnSpc>
                          <a:spcPct val="107000"/>
                        </a:lnSpc>
                      </a:pPr>
                      <a:r>
                        <a:rPr lang="fr-FR" sz="1600">
                          <a:effectLst/>
                        </a:rPr>
                        <a:t>Travaux prévus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pPr>
                      <a:r>
                        <a:rPr lang="fr-FR" sz="2000">
                          <a:effectLst/>
                        </a:rPr>
                        <a:t>164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fr-FR" sz="2000">
                          <a:effectLst/>
                        </a:rPr>
                        <a:t>51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2381173"/>
                  </a:ext>
                </a:extLst>
              </a:tr>
              <a:tr h="556613">
                <a:tc>
                  <a:txBody>
                    <a:bodyPr/>
                    <a:lstStyle/>
                    <a:p>
                      <a:pPr marL="457200" algn="ctr">
                        <a:lnSpc>
                          <a:spcPct val="107000"/>
                        </a:lnSpc>
                      </a:pPr>
                      <a:r>
                        <a:rPr lang="fr-FR" sz="1600">
                          <a:effectLst/>
                        </a:rPr>
                        <a:t>Travaux non prévus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pPr>
                      <a:r>
                        <a:rPr lang="fr-FR" sz="2000">
                          <a:effectLst/>
                        </a:rPr>
                        <a:t>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fr-FR" sz="2000">
                          <a:effectLst/>
                        </a:rPr>
                        <a:t>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3897598"/>
                  </a:ext>
                </a:extLst>
              </a:tr>
              <a:tr h="426162">
                <a:tc>
                  <a:txBody>
                    <a:bodyPr/>
                    <a:lstStyle/>
                    <a:p>
                      <a:pPr marL="457200" algn="ctr">
                        <a:lnSpc>
                          <a:spcPct val="107000"/>
                        </a:lnSpc>
                      </a:pPr>
                      <a:r>
                        <a:rPr lang="fr-FR" sz="1600">
                          <a:effectLst/>
                        </a:rPr>
                        <a:t>Total</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pPr>
                      <a:r>
                        <a:rPr lang="fr-FR" sz="2000">
                          <a:effectLst/>
                        </a:rPr>
                        <a:t>206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800"/>
                        </a:spcAft>
                      </a:pPr>
                      <a:r>
                        <a:rPr lang="fr-FR" sz="2000" dirty="0">
                          <a:effectLst/>
                        </a:rPr>
                        <a:t>206</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1988432"/>
                  </a:ext>
                </a:extLst>
              </a:tr>
            </a:tbl>
          </a:graphicData>
        </a:graphic>
      </p:graphicFrame>
    </p:spTree>
    <p:extLst>
      <p:ext uri="{BB962C8B-B14F-4D97-AF65-F5344CB8AC3E}">
        <p14:creationId xmlns:p14="http://schemas.microsoft.com/office/powerpoint/2010/main" val="3949705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C07FA-E1FD-4743-916B-0C19BB6E70F9}"/>
              </a:ext>
            </a:extLst>
          </p:cNvPr>
          <p:cNvSpPr>
            <a:spLocks noGrp="1"/>
          </p:cNvSpPr>
          <p:nvPr>
            <p:ph type="title"/>
          </p:nvPr>
        </p:nvSpPr>
        <p:spPr>
          <a:xfrm>
            <a:off x="1683327" y="-409275"/>
            <a:ext cx="9743209" cy="1763424"/>
          </a:xfrm>
        </p:spPr>
        <p:txBody>
          <a:bodyPr>
            <a:normAutofit/>
          </a:bodyPr>
          <a:lstStyle/>
          <a:p>
            <a:r>
              <a:rPr lang="fr-FR" sz="3200" dirty="0"/>
              <a:t>Thème 11 : Assurer une gestion raisonnée des cours d’eau</a:t>
            </a:r>
          </a:p>
        </p:txBody>
      </p:sp>
      <p:sp>
        <p:nvSpPr>
          <p:cNvPr id="4" name="Espace réservé de la date 3">
            <a:extLst>
              <a:ext uri="{FF2B5EF4-FFF2-40B4-BE49-F238E27FC236}">
                <a16:creationId xmlns:a16="http://schemas.microsoft.com/office/drawing/2014/main" id="{CD910C41-12BC-41DE-A7C5-9ABC207E006C}"/>
              </a:ext>
            </a:extLst>
          </p:cNvPr>
          <p:cNvSpPr>
            <a:spLocks noGrp="1"/>
          </p:cNvSpPr>
          <p:nvPr>
            <p:ph type="dt" sz="half" idx="10"/>
          </p:nvPr>
        </p:nvSpPr>
        <p:spPr/>
        <p:txBody>
          <a:bodyPr/>
          <a:lstStyle/>
          <a:p>
            <a:fld id="{92A87707-E2FD-4AE8-A35A-FFAAABFE2F5A}"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F82D7176-A27C-414E-AC71-D55BEC6F68F9}"/>
              </a:ext>
            </a:extLst>
          </p:cNvPr>
          <p:cNvSpPr>
            <a:spLocks noGrp="1"/>
          </p:cNvSpPr>
          <p:nvPr>
            <p:ph type="sldNum" sz="quarter" idx="12"/>
          </p:nvPr>
        </p:nvSpPr>
        <p:spPr/>
        <p:txBody>
          <a:bodyPr/>
          <a:lstStyle/>
          <a:p>
            <a:fld id="{D4158729-E937-4EDF-A0C6-A2B3BDB57711}" type="slidenum">
              <a:rPr lang="fr-FR" smtClean="0"/>
              <a:pPr/>
              <a:t>19</a:t>
            </a:fld>
            <a:endParaRPr lang="fr-FR" dirty="0"/>
          </a:p>
        </p:txBody>
      </p:sp>
      <p:graphicFrame>
        <p:nvGraphicFramePr>
          <p:cNvPr id="8" name="Espace réservé du contenu 7">
            <a:extLst>
              <a:ext uri="{FF2B5EF4-FFF2-40B4-BE49-F238E27FC236}">
                <a16:creationId xmlns:a16="http://schemas.microsoft.com/office/drawing/2014/main" id="{5FD0B30B-71EB-4DFE-BFB3-3BEF78BEC3B8}"/>
              </a:ext>
            </a:extLst>
          </p:cNvPr>
          <p:cNvGraphicFramePr>
            <a:graphicFrameLocks noGrp="1"/>
          </p:cNvGraphicFramePr>
          <p:nvPr>
            <p:ph idx="1"/>
            <p:extLst>
              <p:ext uri="{D42A27DB-BD31-4B8C-83A1-F6EECF244321}">
                <p14:modId xmlns:p14="http://schemas.microsoft.com/office/powerpoint/2010/main" val="3896216861"/>
              </p:ext>
            </p:extLst>
          </p:nvPr>
        </p:nvGraphicFramePr>
        <p:xfrm>
          <a:off x="1" y="720418"/>
          <a:ext cx="12191999" cy="6442382"/>
        </p:xfrm>
        <a:graphic>
          <a:graphicData uri="http://schemas.openxmlformats.org/drawingml/2006/table">
            <a:tbl>
              <a:tblPr/>
              <a:tblGrid>
                <a:gridCol w="741145">
                  <a:extLst>
                    <a:ext uri="{9D8B030D-6E8A-4147-A177-3AD203B41FA5}">
                      <a16:colId xmlns:a16="http://schemas.microsoft.com/office/drawing/2014/main" val="2698023421"/>
                    </a:ext>
                  </a:extLst>
                </a:gridCol>
                <a:gridCol w="6885782">
                  <a:extLst>
                    <a:ext uri="{9D8B030D-6E8A-4147-A177-3AD203B41FA5}">
                      <a16:colId xmlns:a16="http://schemas.microsoft.com/office/drawing/2014/main" val="4136793957"/>
                    </a:ext>
                  </a:extLst>
                </a:gridCol>
                <a:gridCol w="4565072">
                  <a:extLst>
                    <a:ext uri="{9D8B030D-6E8A-4147-A177-3AD203B41FA5}">
                      <a16:colId xmlns:a16="http://schemas.microsoft.com/office/drawing/2014/main" val="2460167567"/>
                    </a:ext>
                  </a:extLst>
                </a:gridCol>
              </a:tblGrid>
              <a:tr h="1238858">
                <a:tc>
                  <a:txBody>
                    <a:bodyPr/>
                    <a:lstStyle/>
                    <a:p>
                      <a:pPr algn="ctr" rtl="0" fontAlgn="ctr"/>
                      <a:r>
                        <a:rPr lang="fr-FR" sz="1800" b="0" i="0" u="none" strike="noStrike" dirty="0">
                          <a:solidFill>
                            <a:srgbClr val="000000"/>
                          </a:solidFill>
                          <a:effectLst/>
                          <a:latin typeface="Calibri" panose="020F0502020204030204" pitchFamily="34" charset="0"/>
                        </a:rPr>
                        <a:t>56</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La préservation de la</a:t>
                      </a:r>
                      <a:br>
                        <a:rPr lang="fr-FR" sz="1800" b="0" i="0" u="none" strike="noStrike" dirty="0">
                          <a:solidFill>
                            <a:srgbClr val="000000"/>
                          </a:solidFill>
                          <a:effectLst/>
                          <a:latin typeface="Calibri" panose="020F0502020204030204" pitchFamily="34" charset="0"/>
                        </a:rPr>
                      </a:br>
                      <a:r>
                        <a:rPr lang="fr-FR" sz="1800" b="0" i="0" u="none" strike="noStrike" dirty="0">
                          <a:solidFill>
                            <a:srgbClr val="000000"/>
                          </a:solidFill>
                          <a:effectLst/>
                          <a:latin typeface="Calibri" panose="020F0502020204030204" pitchFamily="34" charset="0"/>
                        </a:rPr>
                        <a:t>dynamique naturelle de la rivière et de ses composantes (lit mineur, berges, ripisylve, habitats aquatiques et piscicoles) en limitant les interventions sur certains secteurs identifiés dans le PGE</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400" b="0" i="0" u="none" strike="noStrike" dirty="0">
                          <a:solidFill>
                            <a:srgbClr val="BC8732"/>
                          </a:solidFill>
                          <a:effectLst/>
                          <a:latin typeface="Calibri" panose="020F0502020204030204" pitchFamily="34" charset="0"/>
                        </a:rPr>
                        <a:t>En cours: Amélioration en cours mais les secteurs ne sont toujours pas identifiées. Cela permet aussi de limiter la dégradation. Recentrer la disposition sur un plan de gestion</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3283996666"/>
                  </a:ext>
                </a:extLst>
              </a:tr>
              <a:tr h="991956">
                <a:tc>
                  <a:txBody>
                    <a:bodyPr/>
                    <a:lstStyle/>
                    <a:p>
                      <a:pPr algn="ctr" rtl="0" fontAlgn="ctr"/>
                      <a:r>
                        <a:rPr lang="fr-FR" sz="1800" b="0" i="0" u="none" strike="noStrike" dirty="0">
                          <a:solidFill>
                            <a:srgbClr val="000000"/>
                          </a:solidFill>
                          <a:effectLst/>
                          <a:latin typeface="Calibri" panose="020F0502020204030204" pitchFamily="34" charset="0"/>
                        </a:rPr>
                        <a:t>57</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tc>
                  <a:txBody>
                    <a:bodyPr/>
                    <a:lstStyle/>
                    <a:p>
                      <a:pPr algn="ctr" rtl="0" fontAlgn="ctr"/>
                      <a:r>
                        <a:rPr lang="fr-FR" sz="1800" b="0" i="0" u="none" strike="noStrike" dirty="0">
                          <a:solidFill>
                            <a:srgbClr val="000000"/>
                          </a:solidFill>
                          <a:effectLst/>
                          <a:latin typeface="Calibri" panose="020F0502020204030204" pitchFamily="34" charset="0"/>
                        </a:rPr>
                        <a:t>Compléter les connaissances de réseau  hydrographique pour atteindre le bon état hydromorphologique</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tc>
                  <a:txBody>
                    <a:bodyPr/>
                    <a:lstStyle/>
                    <a:p>
                      <a:pPr algn="ctr" rtl="0" fontAlgn="ctr"/>
                      <a:r>
                        <a:rPr lang="fr-FR" sz="1400" b="0" i="0" u="none" strike="noStrike" dirty="0">
                          <a:solidFill>
                            <a:srgbClr val="9C5700"/>
                          </a:solidFill>
                          <a:effectLst/>
                          <a:latin typeface="Calibri" panose="020F0502020204030204" pitchFamily="34" charset="0"/>
                        </a:rPr>
                        <a:t>Atteint théoriquement</a:t>
                      </a:r>
                      <a:r>
                        <a:rPr lang="fr-FR" sz="1400" b="0" i="0" u="none" strike="noStrike" dirty="0">
                          <a:solidFill>
                            <a:srgbClr val="BC8732"/>
                          </a:solidFill>
                          <a:effectLst/>
                          <a:latin typeface="Calibri" panose="020F0502020204030204" pitchFamily="34" charset="0"/>
                        </a:rPr>
                        <a:t>: Des travaux sont réalisés mais le bon état hydromorphologique n'est pas atteint. Pas de référentiel initial. Recentrer sur le plan de gestion. Carte des cours d’eau </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extLst>
                  <a:ext uri="{0D108BD9-81ED-4DB2-BD59-A6C34878D82A}">
                    <a16:rowId xmlns:a16="http://schemas.microsoft.com/office/drawing/2014/main" val="1258975854"/>
                  </a:ext>
                </a:extLst>
              </a:tr>
              <a:tr h="374699">
                <a:tc>
                  <a:txBody>
                    <a:bodyPr/>
                    <a:lstStyle/>
                    <a:p>
                      <a:pPr algn="ctr" rtl="0" fontAlgn="ctr"/>
                      <a:r>
                        <a:rPr lang="fr-FR" sz="1800" b="0" i="0" u="none" strike="noStrike">
                          <a:solidFill>
                            <a:srgbClr val="000000"/>
                          </a:solidFill>
                          <a:effectLst/>
                          <a:latin typeface="Calibri" panose="020F0502020204030204" pitchFamily="34" charset="0"/>
                        </a:rPr>
                        <a:t>58</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tc>
                  <a:txBody>
                    <a:bodyPr/>
                    <a:lstStyle/>
                    <a:p>
                      <a:pPr algn="ctr" rtl="0" fontAlgn="ctr"/>
                      <a:r>
                        <a:rPr lang="fr-FR" sz="1800" b="0" i="0" u="none" strike="noStrike" dirty="0">
                          <a:solidFill>
                            <a:srgbClr val="000000"/>
                          </a:solidFill>
                          <a:effectLst/>
                          <a:latin typeface="Calibri" panose="020F0502020204030204" pitchFamily="34" charset="0"/>
                        </a:rPr>
                        <a:t>Assurer une gestion coordonnée du réseau de cours d’eau</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tc>
                  <a:txBody>
                    <a:bodyPr/>
                    <a:lstStyle/>
                    <a:p>
                      <a:pPr algn="ctr" rtl="0" fontAlgn="ctr"/>
                      <a:r>
                        <a:rPr lang="fr-FR" sz="1400" b="0" i="0" u="none" strike="noStrike" dirty="0">
                          <a:solidFill>
                            <a:srgbClr val="006100"/>
                          </a:solidFill>
                          <a:effectLst/>
                          <a:latin typeface="Calibri" panose="020F0502020204030204" pitchFamily="34" charset="0"/>
                        </a:rPr>
                        <a:t>  Atteint :  compétence transférée au </a:t>
                      </a:r>
                      <a:r>
                        <a:rPr lang="fr-FR" sz="1400" b="0" i="0" u="none" strike="noStrike" dirty="0" err="1">
                          <a:solidFill>
                            <a:srgbClr val="006100"/>
                          </a:solidFill>
                          <a:effectLst/>
                          <a:latin typeface="Calibri" panose="020F0502020204030204" pitchFamily="34" charset="0"/>
                        </a:rPr>
                        <a:t>symcéa</a:t>
                      </a:r>
                      <a:r>
                        <a:rPr lang="fr-FR" sz="1400" b="0" i="0" u="none" strike="noStrike" dirty="0">
                          <a:solidFill>
                            <a:srgbClr val="006100"/>
                          </a:solidFill>
                          <a:effectLst/>
                          <a:latin typeface="Calibri" panose="020F0502020204030204" pitchFamily="34" charset="0"/>
                        </a:rPr>
                        <a:t> </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extLst>
                  <a:ext uri="{0D108BD9-81ED-4DB2-BD59-A6C34878D82A}">
                    <a16:rowId xmlns:a16="http://schemas.microsoft.com/office/drawing/2014/main" val="2079672314"/>
                  </a:ext>
                </a:extLst>
              </a:tr>
              <a:tr h="387079">
                <a:tc>
                  <a:txBody>
                    <a:bodyPr/>
                    <a:lstStyle/>
                    <a:p>
                      <a:pPr algn="ctr" rtl="0" fontAlgn="ctr"/>
                      <a:r>
                        <a:rPr lang="fr-FR" sz="1800" b="0" i="0" u="none" strike="noStrike">
                          <a:solidFill>
                            <a:srgbClr val="000000"/>
                          </a:solidFill>
                          <a:effectLst/>
                          <a:latin typeface="Calibri" panose="020F0502020204030204" pitchFamily="34" charset="0"/>
                        </a:rPr>
                        <a:t>59</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Actions de lutte contre les espèces invasives</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400" b="0" i="0" u="none" strike="noStrike" dirty="0">
                          <a:solidFill>
                            <a:srgbClr val="9C5700"/>
                          </a:solidFill>
                          <a:effectLst/>
                          <a:latin typeface="Calibri" panose="020F0502020204030204" pitchFamily="34" charset="0"/>
                        </a:rPr>
                        <a:t>  En cours : la lutte contre les espèces invasives demande beaucoup de moyens. Certaines actions localisées sont effectuées sans avoir de protocole précis. Piégeage pour les espèces animales</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2814317275"/>
                  </a:ext>
                </a:extLst>
              </a:tr>
              <a:tr h="745053">
                <a:tc>
                  <a:txBody>
                    <a:bodyPr/>
                    <a:lstStyle/>
                    <a:p>
                      <a:pPr algn="ctr" rtl="0" fontAlgn="ctr"/>
                      <a:r>
                        <a:rPr lang="fr-FR" sz="1800" b="0" i="0" u="none" strike="noStrike">
                          <a:solidFill>
                            <a:srgbClr val="000000"/>
                          </a:solidFill>
                          <a:effectLst/>
                          <a:latin typeface="Calibri" panose="020F0502020204030204" pitchFamily="34" charset="0"/>
                        </a:rPr>
                        <a:t>60</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000000"/>
                          </a:solidFill>
                          <a:effectLst/>
                          <a:latin typeface="Calibri" panose="020F0502020204030204" pitchFamily="34" charset="0"/>
                        </a:rPr>
                        <a:t>Privilégier une implantation à plus de 6m du haut de berges pour les espèces ne permettant pas le maintien des berges</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400" b="0" i="0" u="none" strike="noStrike" dirty="0">
                          <a:solidFill>
                            <a:srgbClr val="006100"/>
                          </a:solidFill>
                          <a:effectLst/>
                          <a:latin typeface="Calibri" panose="020F0502020204030204" pitchFamily="34" charset="0"/>
                        </a:rPr>
                        <a:t>Non atteint : uniquement sur certains chantiers de restauration sauf pour le peuplier</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extLst>
                  <a:ext uri="{0D108BD9-81ED-4DB2-BD59-A6C34878D82A}">
                    <a16:rowId xmlns:a16="http://schemas.microsoft.com/office/drawing/2014/main" val="3612379779"/>
                  </a:ext>
                </a:extLst>
              </a:tr>
              <a:tr h="498150">
                <a:tc>
                  <a:txBody>
                    <a:bodyPr/>
                    <a:lstStyle/>
                    <a:p>
                      <a:pPr algn="ctr" rtl="0" fontAlgn="ctr"/>
                      <a:r>
                        <a:rPr lang="fr-FR" sz="1800" b="0" i="0" u="none" strike="noStrike">
                          <a:solidFill>
                            <a:srgbClr val="000000"/>
                          </a:solidFill>
                          <a:effectLst/>
                          <a:latin typeface="Calibri" panose="020F0502020204030204" pitchFamily="34" charset="0"/>
                        </a:rPr>
                        <a:t>61</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tc>
                  <a:txBody>
                    <a:bodyPr/>
                    <a:lstStyle/>
                    <a:p>
                      <a:pPr algn="ctr" rtl="0" fontAlgn="ctr"/>
                      <a:r>
                        <a:rPr lang="fr-FR" sz="1800" b="0" i="0" u="none" strike="noStrike" dirty="0">
                          <a:solidFill>
                            <a:srgbClr val="000000"/>
                          </a:solidFill>
                          <a:effectLst/>
                          <a:latin typeface="Calibri" panose="020F0502020204030204" pitchFamily="34" charset="0"/>
                        </a:rPr>
                        <a:t>Connaissance des ouvrages hydrauliques</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tc>
                  <a:txBody>
                    <a:bodyPr/>
                    <a:lstStyle/>
                    <a:p>
                      <a:pPr algn="ctr" rtl="0" fontAlgn="ctr"/>
                      <a:r>
                        <a:rPr lang="fr-FR" sz="1400" b="0" i="0" u="none" strike="noStrike" dirty="0">
                          <a:solidFill>
                            <a:srgbClr val="006100"/>
                          </a:solidFill>
                          <a:effectLst/>
                          <a:latin typeface="Calibri" panose="020F0502020204030204" pitchFamily="34" charset="0"/>
                        </a:rPr>
                        <a:t>  Atteint : </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extLst>
                  <a:ext uri="{0D108BD9-81ED-4DB2-BD59-A6C34878D82A}">
                    <a16:rowId xmlns:a16="http://schemas.microsoft.com/office/drawing/2014/main" val="1424409118"/>
                  </a:ext>
                </a:extLst>
              </a:tr>
              <a:tr h="498150">
                <a:tc>
                  <a:txBody>
                    <a:bodyPr/>
                    <a:lstStyle/>
                    <a:p>
                      <a:pPr algn="ctr" rtl="0" fontAlgn="ctr"/>
                      <a:r>
                        <a:rPr lang="fr-FR" sz="1800" b="0" i="0" u="none" strike="noStrike">
                          <a:solidFill>
                            <a:srgbClr val="000000"/>
                          </a:solidFill>
                          <a:effectLst/>
                          <a:latin typeface="Calibri" panose="020F0502020204030204" pitchFamily="34" charset="0"/>
                        </a:rPr>
                        <a:t>62</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000000"/>
                          </a:solidFill>
                          <a:effectLst/>
                          <a:latin typeface="Calibri" panose="020F0502020204030204" pitchFamily="34" charset="0"/>
                        </a:rPr>
                        <a:t>Proposition d’un schéma d’ouverture/fermeture des vannes</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400" b="0" i="0" u="none" strike="noStrike" dirty="0">
                          <a:solidFill>
                            <a:srgbClr val="9C0006"/>
                          </a:solidFill>
                          <a:effectLst/>
                          <a:latin typeface="Calibri" panose="020F0502020204030204" pitchFamily="34" charset="0"/>
                        </a:rPr>
                        <a:t>  Non atteint : la collectivité ne peut imposer au propriétaire </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extLst>
                  <a:ext uri="{0D108BD9-81ED-4DB2-BD59-A6C34878D82A}">
                    <a16:rowId xmlns:a16="http://schemas.microsoft.com/office/drawing/2014/main" val="3466557682"/>
                  </a:ext>
                </a:extLst>
              </a:tr>
              <a:tr h="1238858">
                <a:tc>
                  <a:txBody>
                    <a:bodyPr/>
                    <a:lstStyle/>
                    <a:p>
                      <a:pPr algn="ctr" rtl="0" fontAlgn="ctr"/>
                      <a:r>
                        <a:rPr lang="fr-FR" sz="1800" b="0" i="0" u="none" strike="noStrike" dirty="0">
                          <a:solidFill>
                            <a:srgbClr val="000000"/>
                          </a:solidFill>
                          <a:effectLst/>
                          <a:latin typeface="Calibri" panose="020F0502020204030204" pitchFamily="34" charset="0"/>
                        </a:rPr>
                        <a:t>63</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Communication sur la réglementation et sur les dispositions du SAGE. Utilisation de tous les supports de com</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400" b="0" i="0" u="none" strike="noStrike" dirty="0">
                          <a:solidFill>
                            <a:srgbClr val="9C5700"/>
                          </a:solidFill>
                          <a:effectLst/>
                          <a:latin typeface="Calibri" panose="020F0502020204030204" pitchFamily="34" charset="0"/>
                        </a:rPr>
                        <a:t>  En cours : peu d'actions mises en place sauf l'animation du Symcéa </a:t>
                      </a:r>
                    </a:p>
                  </a:txBody>
                  <a:tcPr marL="3218" marR="3218" marT="32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1733223461"/>
                  </a:ext>
                </a:extLst>
              </a:tr>
            </a:tbl>
          </a:graphicData>
        </a:graphic>
      </p:graphicFrame>
    </p:spTree>
    <p:extLst>
      <p:ext uri="{BB962C8B-B14F-4D97-AF65-F5344CB8AC3E}">
        <p14:creationId xmlns:p14="http://schemas.microsoft.com/office/powerpoint/2010/main" val="619085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4E2CB4-896A-4ED3-92D7-FC6F109D89AD}"/>
              </a:ext>
            </a:extLst>
          </p:cNvPr>
          <p:cNvSpPr>
            <a:spLocks noGrp="1"/>
          </p:cNvSpPr>
          <p:nvPr>
            <p:ph type="title"/>
          </p:nvPr>
        </p:nvSpPr>
        <p:spPr>
          <a:xfrm>
            <a:off x="1512000" y="365125"/>
            <a:ext cx="10515600" cy="1325563"/>
          </a:xfrm>
        </p:spPr>
        <p:txBody>
          <a:bodyPr/>
          <a:lstStyle/>
          <a:p>
            <a:pPr algn="ctr"/>
            <a:r>
              <a:rPr lang="fr-FR" dirty="0"/>
              <a:t>Ordre du jour</a:t>
            </a:r>
          </a:p>
        </p:txBody>
      </p:sp>
      <p:sp>
        <p:nvSpPr>
          <p:cNvPr id="3" name="Espace réservé du contenu 2">
            <a:extLst>
              <a:ext uri="{FF2B5EF4-FFF2-40B4-BE49-F238E27FC236}">
                <a16:creationId xmlns:a16="http://schemas.microsoft.com/office/drawing/2014/main" id="{0BD19A0F-4312-42A7-83ED-4D7DA818F8E1}"/>
              </a:ext>
            </a:extLst>
          </p:cNvPr>
          <p:cNvSpPr>
            <a:spLocks noGrp="1"/>
          </p:cNvSpPr>
          <p:nvPr>
            <p:ph idx="1"/>
          </p:nvPr>
        </p:nvSpPr>
        <p:spPr/>
        <p:txBody>
          <a:bodyPr>
            <a:normAutofit/>
          </a:bodyPr>
          <a:lstStyle/>
          <a:p>
            <a:pPr marL="514350" indent="-514350">
              <a:buAutoNum type="arabicPeriod"/>
            </a:pPr>
            <a:r>
              <a:rPr lang="fr-FR" dirty="0"/>
              <a:t>Introduction</a:t>
            </a:r>
          </a:p>
          <a:p>
            <a:pPr lvl="1"/>
            <a:r>
              <a:rPr lang="fr-FR" dirty="0"/>
              <a:t>Qu’est-ce qu’un SAGE</a:t>
            </a:r>
          </a:p>
          <a:p>
            <a:pPr lvl="1"/>
            <a:r>
              <a:rPr lang="fr-FR" dirty="0"/>
              <a:t>Les objectifs de la Commission</a:t>
            </a:r>
          </a:p>
          <a:p>
            <a:pPr lvl="1"/>
            <a:r>
              <a:rPr lang="fr-FR" dirty="0"/>
              <a:t>La méthode</a:t>
            </a:r>
          </a:p>
          <a:p>
            <a:pPr lvl="1"/>
            <a:r>
              <a:rPr lang="fr-FR" dirty="0"/>
              <a:t>Organisation des réunions</a:t>
            </a:r>
          </a:p>
          <a:p>
            <a:pPr marL="514350" indent="-514350">
              <a:buAutoNum type="arabicPeriod"/>
            </a:pPr>
            <a:r>
              <a:rPr lang="fr-FR" dirty="0"/>
              <a:t>Bilan par objectifs et enjeux</a:t>
            </a:r>
          </a:p>
          <a:p>
            <a:pPr lvl="1"/>
            <a:r>
              <a:rPr lang="fr-FR" dirty="0"/>
              <a:t>Rappel sur l’état des lieux</a:t>
            </a:r>
          </a:p>
          <a:p>
            <a:pPr lvl="1"/>
            <a:r>
              <a:rPr lang="fr-FR" dirty="0"/>
              <a:t>Bilan du SAGE actuel</a:t>
            </a:r>
          </a:p>
          <a:p>
            <a:pPr lvl="1"/>
            <a:r>
              <a:rPr lang="fr-FR" dirty="0"/>
              <a:t>Orientations</a:t>
            </a:r>
          </a:p>
          <a:p>
            <a:pPr lvl="1"/>
            <a:endParaRPr lang="fr-FR" dirty="0"/>
          </a:p>
          <a:p>
            <a:pPr marL="457200" lvl="1" indent="0">
              <a:buNone/>
            </a:pPr>
            <a:endParaRPr lang="fr-FR" dirty="0"/>
          </a:p>
        </p:txBody>
      </p:sp>
      <p:sp>
        <p:nvSpPr>
          <p:cNvPr id="4" name="Espace réservé du numéro de diapositive 3">
            <a:extLst>
              <a:ext uri="{FF2B5EF4-FFF2-40B4-BE49-F238E27FC236}">
                <a16:creationId xmlns:a16="http://schemas.microsoft.com/office/drawing/2014/main" id="{81815690-3ED6-4287-B508-34CAED9B9051}"/>
              </a:ext>
            </a:extLst>
          </p:cNvPr>
          <p:cNvSpPr>
            <a:spLocks noGrp="1"/>
          </p:cNvSpPr>
          <p:nvPr>
            <p:ph type="sldNum" sz="quarter" idx="12"/>
          </p:nvPr>
        </p:nvSpPr>
        <p:spPr/>
        <p:txBody>
          <a:bodyPr/>
          <a:lstStyle/>
          <a:p>
            <a:fld id="{D4158729-E937-4EDF-A0C6-A2B3BDB57711}" type="slidenum">
              <a:rPr lang="fr-FR" smtClean="0"/>
              <a:t>2</a:t>
            </a:fld>
            <a:endParaRPr lang="fr-FR" dirty="0"/>
          </a:p>
        </p:txBody>
      </p:sp>
      <p:sp>
        <p:nvSpPr>
          <p:cNvPr id="5" name="Espace réservé de la date 4">
            <a:extLst>
              <a:ext uri="{FF2B5EF4-FFF2-40B4-BE49-F238E27FC236}">
                <a16:creationId xmlns:a16="http://schemas.microsoft.com/office/drawing/2014/main" id="{6B98B9F3-7239-4895-8A4C-BAC76F1EF5B0}"/>
              </a:ext>
            </a:extLst>
          </p:cNvPr>
          <p:cNvSpPr>
            <a:spLocks noGrp="1"/>
          </p:cNvSpPr>
          <p:nvPr>
            <p:ph type="dt" sz="half" idx="10"/>
          </p:nvPr>
        </p:nvSpPr>
        <p:spPr/>
        <p:txBody>
          <a:bodyPr/>
          <a:lstStyle/>
          <a:p>
            <a:fld id="{99D744C4-52A4-45EA-BA54-AE93234A5D6F}" type="datetime1">
              <a:rPr lang="fr-FR" smtClean="0"/>
              <a:t>03/11/2021</a:t>
            </a:fld>
            <a:endParaRPr lang="fr-FR" dirty="0"/>
          </a:p>
        </p:txBody>
      </p:sp>
    </p:spTree>
    <p:extLst>
      <p:ext uri="{BB962C8B-B14F-4D97-AF65-F5344CB8AC3E}">
        <p14:creationId xmlns:p14="http://schemas.microsoft.com/office/powerpoint/2010/main" val="254099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2C07FA-E1FD-4743-916B-0C19BB6E70F9}"/>
              </a:ext>
            </a:extLst>
          </p:cNvPr>
          <p:cNvSpPr>
            <a:spLocks noGrp="1"/>
          </p:cNvSpPr>
          <p:nvPr>
            <p:ph type="title"/>
          </p:nvPr>
        </p:nvSpPr>
        <p:spPr>
          <a:xfrm>
            <a:off x="1799924" y="-121556"/>
            <a:ext cx="9553876" cy="1554163"/>
          </a:xfrm>
        </p:spPr>
        <p:txBody>
          <a:bodyPr>
            <a:normAutofit/>
          </a:bodyPr>
          <a:lstStyle/>
          <a:p>
            <a:r>
              <a:rPr lang="fr-FR" sz="3200" dirty="0"/>
              <a:t>Thème 12 : Tendre vers une gestion raisonnée des activités de loisirs</a:t>
            </a:r>
          </a:p>
        </p:txBody>
      </p:sp>
      <p:sp>
        <p:nvSpPr>
          <p:cNvPr id="4" name="Espace réservé de la date 3">
            <a:extLst>
              <a:ext uri="{FF2B5EF4-FFF2-40B4-BE49-F238E27FC236}">
                <a16:creationId xmlns:a16="http://schemas.microsoft.com/office/drawing/2014/main" id="{CD910C41-12BC-41DE-A7C5-9ABC207E006C}"/>
              </a:ext>
            </a:extLst>
          </p:cNvPr>
          <p:cNvSpPr>
            <a:spLocks noGrp="1"/>
          </p:cNvSpPr>
          <p:nvPr>
            <p:ph type="dt" sz="half" idx="10"/>
          </p:nvPr>
        </p:nvSpPr>
        <p:spPr/>
        <p:txBody>
          <a:bodyPr/>
          <a:lstStyle/>
          <a:p>
            <a:fld id="{F5B6A81F-70E0-4876-AEA8-3A1E71B22D83}"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F82D7176-A27C-414E-AC71-D55BEC6F68F9}"/>
              </a:ext>
            </a:extLst>
          </p:cNvPr>
          <p:cNvSpPr>
            <a:spLocks noGrp="1"/>
          </p:cNvSpPr>
          <p:nvPr>
            <p:ph type="sldNum" sz="quarter" idx="12"/>
          </p:nvPr>
        </p:nvSpPr>
        <p:spPr/>
        <p:txBody>
          <a:bodyPr/>
          <a:lstStyle/>
          <a:p>
            <a:fld id="{D4158729-E937-4EDF-A0C6-A2B3BDB57711}" type="slidenum">
              <a:rPr lang="fr-FR" smtClean="0"/>
              <a:pPr/>
              <a:t>20</a:t>
            </a:fld>
            <a:endParaRPr lang="fr-FR" dirty="0"/>
          </a:p>
        </p:txBody>
      </p:sp>
      <p:graphicFrame>
        <p:nvGraphicFramePr>
          <p:cNvPr id="9" name="Espace réservé du contenu 8">
            <a:extLst>
              <a:ext uri="{FF2B5EF4-FFF2-40B4-BE49-F238E27FC236}">
                <a16:creationId xmlns:a16="http://schemas.microsoft.com/office/drawing/2014/main" id="{C05B96FC-FA9C-4F30-8770-A6682581142C}"/>
              </a:ext>
            </a:extLst>
          </p:cNvPr>
          <p:cNvGraphicFramePr>
            <a:graphicFrameLocks noGrp="1"/>
          </p:cNvGraphicFramePr>
          <p:nvPr>
            <p:ph idx="1"/>
            <p:extLst>
              <p:ext uri="{D42A27DB-BD31-4B8C-83A1-F6EECF244321}">
                <p14:modId xmlns:p14="http://schemas.microsoft.com/office/powerpoint/2010/main" val="586325390"/>
              </p:ext>
            </p:extLst>
          </p:nvPr>
        </p:nvGraphicFramePr>
        <p:xfrm>
          <a:off x="0" y="1245877"/>
          <a:ext cx="12192000" cy="5612122"/>
        </p:xfrm>
        <a:graphic>
          <a:graphicData uri="http://schemas.openxmlformats.org/drawingml/2006/table">
            <a:tbl>
              <a:tblPr/>
              <a:tblGrid>
                <a:gridCol w="1442066">
                  <a:extLst>
                    <a:ext uri="{9D8B030D-6E8A-4147-A177-3AD203B41FA5}">
                      <a16:colId xmlns:a16="http://schemas.microsoft.com/office/drawing/2014/main" val="3213649977"/>
                    </a:ext>
                  </a:extLst>
                </a:gridCol>
                <a:gridCol w="5374967">
                  <a:extLst>
                    <a:ext uri="{9D8B030D-6E8A-4147-A177-3AD203B41FA5}">
                      <a16:colId xmlns:a16="http://schemas.microsoft.com/office/drawing/2014/main" val="1047461813"/>
                    </a:ext>
                  </a:extLst>
                </a:gridCol>
                <a:gridCol w="5374967">
                  <a:extLst>
                    <a:ext uri="{9D8B030D-6E8A-4147-A177-3AD203B41FA5}">
                      <a16:colId xmlns:a16="http://schemas.microsoft.com/office/drawing/2014/main" val="2944840389"/>
                    </a:ext>
                  </a:extLst>
                </a:gridCol>
              </a:tblGrid>
              <a:tr h="1259407">
                <a:tc>
                  <a:txBody>
                    <a:bodyPr/>
                    <a:lstStyle/>
                    <a:p>
                      <a:pPr algn="ctr" rtl="0" fontAlgn="ctr"/>
                      <a:r>
                        <a:rPr lang="fr-FR" sz="2400" b="0" i="0" u="none" strike="noStrike" dirty="0">
                          <a:solidFill>
                            <a:srgbClr val="000000"/>
                          </a:solidFill>
                          <a:effectLst/>
                          <a:latin typeface="Calibri" panose="020F0502020204030204" pitchFamily="34" charset="0"/>
                        </a:rPr>
                        <a:t>64</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000000"/>
                          </a:solidFill>
                          <a:effectLst/>
                          <a:latin typeface="Calibri" panose="020F0502020204030204" pitchFamily="34" charset="0"/>
                        </a:rPr>
                        <a:t>Acteurs de la pêche veillent à combler le déficit piscicole en privilégiant la restauration des habitats et en limitant les politiques de rempoissonnement</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600" b="0" i="0" u="none" strike="noStrike" dirty="0">
                          <a:solidFill>
                            <a:srgbClr val="9C0006"/>
                          </a:solidFill>
                          <a:effectLst/>
                          <a:latin typeface="Calibri" panose="020F0502020204030204" pitchFamily="34" charset="0"/>
                        </a:rPr>
                        <a:t>  Non atteint : les acteurs de la pêche adaptent plutôt leurs rempoissonnements selon le nombre d’adhérents</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extLst>
                  <a:ext uri="{0D108BD9-81ED-4DB2-BD59-A6C34878D82A}">
                    <a16:rowId xmlns:a16="http://schemas.microsoft.com/office/drawing/2014/main" val="2632164587"/>
                  </a:ext>
                </a:extLst>
              </a:tr>
              <a:tr h="1720648">
                <a:tc>
                  <a:txBody>
                    <a:bodyPr/>
                    <a:lstStyle/>
                    <a:p>
                      <a:pPr algn="ctr" rtl="0" fontAlgn="ctr"/>
                      <a:r>
                        <a:rPr lang="fr-FR" sz="2400" b="0" i="0" u="none" strike="noStrike" dirty="0">
                          <a:solidFill>
                            <a:srgbClr val="000000"/>
                          </a:solidFill>
                          <a:effectLst/>
                          <a:latin typeface="Calibri" panose="020F0502020204030204" pitchFamily="34" charset="0"/>
                        </a:rPr>
                        <a:t>65</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000000"/>
                          </a:solidFill>
                          <a:effectLst/>
                          <a:latin typeface="Calibri" panose="020F0502020204030204" pitchFamily="34" charset="0"/>
                        </a:rPr>
                        <a:t>Cohérence des actions entre les détenteurs du droit de pêche et le plan départemental de la fédération de pêche</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600" b="0" i="0" u="none" strike="noStrike" kern="1200" dirty="0">
                          <a:solidFill>
                            <a:srgbClr val="9C0006"/>
                          </a:solidFill>
                          <a:effectLst/>
                          <a:latin typeface="Calibri" panose="020F0502020204030204" pitchFamily="34" charset="0"/>
                          <a:ea typeface="+mn-ea"/>
                          <a:cs typeface="+mn-cs"/>
                        </a:rPr>
                        <a:t>Non atteint : démarchage des propriétaires privés pour les actions de restauration. Impossible d’opposer le PDPG aux propriétaires privés</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extLst>
                  <a:ext uri="{0D108BD9-81ED-4DB2-BD59-A6C34878D82A}">
                    <a16:rowId xmlns:a16="http://schemas.microsoft.com/office/drawing/2014/main" val="2222655524"/>
                  </a:ext>
                </a:extLst>
              </a:tr>
              <a:tr h="1004399">
                <a:tc>
                  <a:txBody>
                    <a:bodyPr/>
                    <a:lstStyle/>
                    <a:p>
                      <a:pPr algn="ctr" rtl="0" fontAlgn="ctr"/>
                      <a:r>
                        <a:rPr lang="fr-FR" sz="2400" b="0" i="0" u="none" strike="noStrike" dirty="0">
                          <a:solidFill>
                            <a:srgbClr val="000000"/>
                          </a:solidFill>
                          <a:effectLst/>
                          <a:latin typeface="Calibri" panose="020F0502020204030204" pitchFamily="34" charset="0"/>
                        </a:rPr>
                        <a:t>66</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Favoriser les actions de restauration des fonctionnalités écologiques des cours d’eau pour le cycle biologique des espèces piscicoles</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600" b="0" i="0" u="none" strike="noStrike" dirty="0">
                          <a:solidFill>
                            <a:srgbClr val="9C5700"/>
                          </a:solidFill>
                          <a:effectLst/>
                          <a:latin typeface="Calibri" panose="020F0502020204030204" pitchFamily="34" charset="0"/>
                        </a:rPr>
                        <a:t>  En cours : quelques actions de la fédération, du Symcéa, des acteurs départementaux, EPCI, Agence de l’eau …</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1070590772"/>
                  </a:ext>
                </a:extLst>
              </a:tr>
              <a:tr h="754407">
                <a:tc>
                  <a:txBody>
                    <a:bodyPr/>
                    <a:lstStyle/>
                    <a:p>
                      <a:pPr algn="ctr" rtl="0" fontAlgn="ctr"/>
                      <a:r>
                        <a:rPr lang="fr-FR" sz="2400" b="0" i="0" u="none" strike="noStrike" dirty="0">
                          <a:solidFill>
                            <a:srgbClr val="000000"/>
                          </a:solidFill>
                          <a:effectLst/>
                          <a:latin typeface="Calibri" panose="020F0502020204030204" pitchFamily="34" charset="0"/>
                        </a:rPr>
                        <a:t>67</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000000"/>
                          </a:solidFill>
                          <a:effectLst/>
                          <a:latin typeface="Calibri" panose="020F0502020204030204" pitchFamily="34" charset="0"/>
                        </a:rPr>
                        <a:t>Adapter la pression de pêche avec la condition du milieu naturel</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600" b="0" i="0" u="none" strike="noStrike" dirty="0">
                          <a:solidFill>
                            <a:srgbClr val="9C0006"/>
                          </a:solidFill>
                          <a:effectLst/>
                          <a:latin typeface="Calibri" panose="020F0502020204030204" pitchFamily="34" charset="0"/>
                        </a:rPr>
                        <a:t>Non atteint : disposition trop vague, pas opérationnelle. Pas de connaissance du milieu naturel. Certains </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extLst>
                  <a:ext uri="{0D108BD9-81ED-4DB2-BD59-A6C34878D82A}">
                    <a16:rowId xmlns:a16="http://schemas.microsoft.com/office/drawing/2014/main" val="2661576875"/>
                  </a:ext>
                </a:extLst>
              </a:tr>
              <a:tr h="873261">
                <a:tc>
                  <a:txBody>
                    <a:bodyPr/>
                    <a:lstStyle/>
                    <a:p>
                      <a:pPr algn="ctr" rtl="0" fontAlgn="ctr"/>
                      <a:r>
                        <a:rPr lang="fr-FR" sz="2400" b="0" i="0" u="none" strike="noStrike" dirty="0">
                          <a:solidFill>
                            <a:srgbClr val="000000"/>
                          </a:solidFill>
                          <a:effectLst/>
                          <a:latin typeface="Calibri" panose="020F0502020204030204" pitchFamily="34" charset="0"/>
                        </a:rPr>
                        <a:t>68</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000000"/>
                          </a:solidFill>
                          <a:effectLst/>
                          <a:latin typeface="Calibri" panose="020F0502020204030204" pitchFamily="34" charset="0"/>
                        </a:rPr>
                        <a:t>La CLE réalise un diagnostic de l’impact des activités de </a:t>
                      </a:r>
                      <a:r>
                        <a:rPr lang="fr-FR" sz="1800" b="0" i="0" u="none" strike="noStrike" dirty="0" err="1">
                          <a:solidFill>
                            <a:srgbClr val="000000"/>
                          </a:solidFill>
                          <a:effectLst/>
                          <a:latin typeface="Calibri" panose="020F0502020204030204" pitchFamily="34" charset="0"/>
                        </a:rPr>
                        <a:t>canoe</a:t>
                      </a:r>
                      <a:r>
                        <a:rPr lang="fr-FR" sz="1800" b="0" i="0" u="none" strike="noStrike" dirty="0">
                          <a:solidFill>
                            <a:srgbClr val="000000"/>
                          </a:solidFill>
                          <a:effectLst/>
                          <a:latin typeface="Calibri" panose="020F0502020204030204" pitchFamily="34" charset="0"/>
                        </a:rPr>
                        <a:t> kayak et organise une concertation pour s’assurer de la compatibilité de cette activité avec les objectifs</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600" b="0" i="0" u="none" strike="noStrike" dirty="0">
                          <a:solidFill>
                            <a:srgbClr val="9C0006"/>
                          </a:solidFill>
                          <a:effectLst/>
                          <a:latin typeface="Calibri" panose="020F0502020204030204" pitchFamily="34" charset="0"/>
                        </a:rPr>
                        <a:t>  Non atteint : pas de diagnostic de la CLE ni de concertation</a:t>
                      </a:r>
                    </a:p>
                  </a:txBody>
                  <a:tcPr marL="2157" marR="2157" marT="215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extLst>
                  <a:ext uri="{0D108BD9-81ED-4DB2-BD59-A6C34878D82A}">
                    <a16:rowId xmlns:a16="http://schemas.microsoft.com/office/drawing/2014/main" val="2930338348"/>
                  </a:ext>
                </a:extLst>
              </a:tr>
            </a:tbl>
          </a:graphicData>
        </a:graphic>
      </p:graphicFrame>
    </p:spTree>
    <p:extLst>
      <p:ext uri="{BB962C8B-B14F-4D97-AF65-F5344CB8AC3E}">
        <p14:creationId xmlns:p14="http://schemas.microsoft.com/office/powerpoint/2010/main" val="3775320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C00E06-7CE5-49D3-9EB1-14EBE466D3F2}"/>
              </a:ext>
            </a:extLst>
          </p:cNvPr>
          <p:cNvSpPr>
            <a:spLocks noGrp="1"/>
          </p:cNvSpPr>
          <p:nvPr>
            <p:ph type="title"/>
          </p:nvPr>
        </p:nvSpPr>
        <p:spPr>
          <a:xfrm>
            <a:off x="983166" y="-198931"/>
            <a:ext cx="10515600" cy="1325563"/>
          </a:xfrm>
        </p:spPr>
        <p:txBody>
          <a:bodyPr/>
          <a:lstStyle/>
          <a:p>
            <a:r>
              <a:rPr lang="fr-FR" dirty="0"/>
              <a:t>Bilan objectif 6 : quelles orientations ?</a:t>
            </a:r>
          </a:p>
        </p:txBody>
      </p:sp>
      <p:graphicFrame>
        <p:nvGraphicFramePr>
          <p:cNvPr id="6" name="Tableau 6">
            <a:extLst>
              <a:ext uri="{FF2B5EF4-FFF2-40B4-BE49-F238E27FC236}">
                <a16:creationId xmlns:a16="http://schemas.microsoft.com/office/drawing/2014/main" id="{DB815FC1-D78F-462F-B366-0E2930C3DACA}"/>
              </a:ext>
            </a:extLst>
          </p:cNvPr>
          <p:cNvGraphicFramePr>
            <a:graphicFrameLocks noGrp="1"/>
          </p:cNvGraphicFramePr>
          <p:nvPr>
            <p:ph idx="1"/>
            <p:extLst>
              <p:ext uri="{D42A27DB-BD31-4B8C-83A1-F6EECF244321}">
                <p14:modId xmlns:p14="http://schemas.microsoft.com/office/powerpoint/2010/main" val="41439285"/>
              </p:ext>
            </p:extLst>
          </p:nvPr>
        </p:nvGraphicFramePr>
        <p:xfrm>
          <a:off x="0" y="1672683"/>
          <a:ext cx="12192000" cy="5185317"/>
        </p:xfrm>
        <a:graphic>
          <a:graphicData uri="http://schemas.openxmlformats.org/drawingml/2006/table">
            <a:tbl>
              <a:tblPr firstRow="1" bandRow="1">
                <a:tableStyleId>{5C22544A-7EE6-4342-B048-85BDC9FD1C3A}</a:tableStyleId>
              </a:tblPr>
              <a:tblGrid>
                <a:gridCol w="2898560">
                  <a:extLst>
                    <a:ext uri="{9D8B030D-6E8A-4147-A177-3AD203B41FA5}">
                      <a16:colId xmlns:a16="http://schemas.microsoft.com/office/drawing/2014/main" val="2914842429"/>
                    </a:ext>
                  </a:extLst>
                </a:gridCol>
                <a:gridCol w="3197440">
                  <a:extLst>
                    <a:ext uri="{9D8B030D-6E8A-4147-A177-3AD203B41FA5}">
                      <a16:colId xmlns:a16="http://schemas.microsoft.com/office/drawing/2014/main" val="805209426"/>
                    </a:ext>
                  </a:extLst>
                </a:gridCol>
                <a:gridCol w="3048000">
                  <a:extLst>
                    <a:ext uri="{9D8B030D-6E8A-4147-A177-3AD203B41FA5}">
                      <a16:colId xmlns:a16="http://schemas.microsoft.com/office/drawing/2014/main" val="2974011153"/>
                    </a:ext>
                  </a:extLst>
                </a:gridCol>
                <a:gridCol w="3048000">
                  <a:extLst>
                    <a:ext uri="{9D8B030D-6E8A-4147-A177-3AD203B41FA5}">
                      <a16:colId xmlns:a16="http://schemas.microsoft.com/office/drawing/2014/main" val="1998078571"/>
                    </a:ext>
                  </a:extLst>
                </a:gridCol>
              </a:tblGrid>
              <a:tr h="871505">
                <a:tc>
                  <a:txBody>
                    <a:bodyPr/>
                    <a:lstStyle/>
                    <a:p>
                      <a:pPr algn="ctr"/>
                      <a:r>
                        <a:rPr lang="fr-FR" dirty="0"/>
                        <a:t>Thème général</a:t>
                      </a:r>
                    </a:p>
                  </a:txBody>
                  <a:tcPr anchor="ctr"/>
                </a:tc>
                <a:tc>
                  <a:txBody>
                    <a:bodyPr/>
                    <a:lstStyle/>
                    <a:p>
                      <a:pPr algn="ctr"/>
                      <a:r>
                        <a:rPr lang="fr-FR" dirty="0"/>
                        <a:t>Orientations atteintes</a:t>
                      </a:r>
                    </a:p>
                  </a:txBody>
                  <a:tcPr anchor="ctr"/>
                </a:tc>
                <a:tc>
                  <a:txBody>
                    <a:bodyPr/>
                    <a:lstStyle/>
                    <a:p>
                      <a:pPr algn="ctr"/>
                      <a:r>
                        <a:rPr lang="fr-FR" dirty="0"/>
                        <a:t>Orientations à conserver/appuyer</a:t>
                      </a:r>
                    </a:p>
                  </a:txBody>
                  <a:tcPr anchor="ctr"/>
                </a:tc>
                <a:tc>
                  <a:txBody>
                    <a:bodyPr/>
                    <a:lstStyle/>
                    <a:p>
                      <a:pPr algn="ctr"/>
                      <a:r>
                        <a:rPr lang="fr-FR" dirty="0"/>
                        <a:t>Orientations à ajouter ?</a:t>
                      </a:r>
                    </a:p>
                  </a:txBody>
                  <a:tcPr anchor="ctr"/>
                </a:tc>
                <a:extLst>
                  <a:ext uri="{0D108BD9-81ED-4DB2-BD59-A6C34878D82A}">
                    <a16:rowId xmlns:a16="http://schemas.microsoft.com/office/drawing/2014/main" val="1731999800"/>
                  </a:ext>
                </a:extLst>
              </a:tr>
              <a:tr h="28095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La gestion raisonnée des cours d’eau</a:t>
                      </a:r>
                    </a:p>
                  </a:txBody>
                  <a:tcPr anchor="ctr"/>
                </a:tc>
                <a:tc>
                  <a:txBody>
                    <a:bodyPr/>
                    <a:lstStyle/>
                    <a:p>
                      <a:pPr algn="ctr"/>
                      <a:r>
                        <a:rPr lang="fr-FR" sz="2000" dirty="0"/>
                        <a:t>Mise en place d’une gestion raisonnée des cours d’eau :</a:t>
                      </a:r>
                    </a:p>
                    <a:p>
                      <a:pPr marL="342900" indent="-342900" algn="ctr">
                        <a:buFontTx/>
                        <a:buChar char="-"/>
                      </a:pPr>
                      <a:r>
                        <a:rPr lang="fr-FR" sz="2000" dirty="0"/>
                        <a:t>PGE</a:t>
                      </a:r>
                    </a:p>
                    <a:p>
                      <a:pPr marL="342900" indent="-342900" algn="ctr">
                        <a:buFontTx/>
                        <a:buChar char="-"/>
                      </a:pPr>
                      <a:r>
                        <a:rPr lang="fr-FR" sz="2000" dirty="0"/>
                        <a:t>Connaissance des ouvrages hydrauliques</a:t>
                      </a:r>
                    </a:p>
                  </a:txBody>
                  <a:tcPr anchor="ctr"/>
                </a:tc>
                <a:tc>
                  <a:txBody>
                    <a:bodyPr/>
                    <a:lstStyle/>
                    <a:p>
                      <a:pPr marL="342900" indent="-342900" algn="ctr">
                        <a:buFontTx/>
                        <a:buChar char="-"/>
                      </a:pPr>
                      <a:r>
                        <a:rPr lang="fr-FR" sz="2000" dirty="0"/>
                        <a:t>Dynamique naturelle des rivières : définition de l’EBF</a:t>
                      </a:r>
                    </a:p>
                    <a:p>
                      <a:pPr marL="342900" indent="-342900" algn="ctr">
                        <a:buFontTx/>
                        <a:buChar char="-"/>
                      </a:pPr>
                      <a:r>
                        <a:rPr lang="fr-FR" sz="2000" dirty="0"/>
                        <a:t>Atteinte du bon état hydromorphologique</a:t>
                      </a:r>
                    </a:p>
                    <a:p>
                      <a:pPr marL="342900" indent="-342900" algn="ctr">
                        <a:buFontTx/>
                        <a:buChar char="-"/>
                      </a:pPr>
                      <a:r>
                        <a:rPr lang="fr-FR" sz="2000" dirty="0"/>
                        <a:t>Choix des espèces de la ripisylve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 Suivi des MES dans les cours d’eaux et leur impact sur les milieux</a:t>
                      </a:r>
                    </a:p>
                    <a:p>
                      <a:pPr algn="ctr"/>
                      <a:endParaRPr lang="fr-FR" sz="2000" dirty="0"/>
                    </a:p>
                  </a:txBody>
                  <a:tcPr anchor="ctr"/>
                </a:tc>
                <a:extLst>
                  <a:ext uri="{0D108BD9-81ED-4DB2-BD59-A6C34878D82A}">
                    <a16:rowId xmlns:a16="http://schemas.microsoft.com/office/drawing/2014/main" val="3744925203"/>
                  </a:ext>
                </a:extLst>
              </a:tr>
              <a:tr h="1504241">
                <a:tc>
                  <a:txBody>
                    <a:bodyPr/>
                    <a:lstStyle/>
                    <a:p>
                      <a:pPr algn="ctr"/>
                      <a:r>
                        <a:rPr lang="fr-FR" sz="2000" dirty="0"/>
                        <a:t>Gestion raisonnée des activités de loisirs</a:t>
                      </a:r>
                    </a:p>
                  </a:txBody>
                  <a:tcPr anchor="ctr"/>
                </a:tc>
                <a:tc>
                  <a:txBody>
                    <a:bodyPr/>
                    <a:lstStyle/>
                    <a:p>
                      <a:pPr algn="ctr"/>
                      <a:r>
                        <a:rPr lang="fr-FR" sz="2000" dirty="0"/>
                        <a:t>- </a:t>
                      </a:r>
                    </a:p>
                  </a:txBody>
                  <a:tcPr anchor="ctr"/>
                </a:tc>
                <a:tc>
                  <a:txBody>
                    <a:bodyPr/>
                    <a:lstStyle/>
                    <a:p>
                      <a:pPr marL="342900" marR="0" lvl="0" indent="-342900" algn="ctr" defTabSz="914400" rtl="0" eaLnBrk="1" fontAlgn="auto" latinLnBrk="0" hangingPunct="1">
                        <a:lnSpc>
                          <a:spcPct val="100000"/>
                        </a:lnSpc>
                        <a:spcBef>
                          <a:spcPts val="0"/>
                        </a:spcBef>
                        <a:spcAft>
                          <a:spcPts val="0"/>
                        </a:spcAft>
                        <a:buClrTx/>
                        <a:buSzTx/>
                        <a:buFontTx/>
                        <a:buChar char="-"/>
                        <a:tabLst/>
                        <a:defRPr/>
                      </a:pPr>
                      <a:r>
                        <a:rPr lang="fr-FR" sz="2000" dirty="0"/>
                        <a:t>Gestion des rempoissonnements</a:t>
                      </a:r>
                    </a:p>
                    <a:p>
                      <a:pPr marL="342900" marR="0" lvl="0" indent="-342900" algn="ctr" defTabSz="914400" rtl="0" eaLnBrk="1" fontAlgn="auto" latinLnBrk="0" hangingPunct="1">
                        <a:lnSpc>
                          <a:spcPct val="100000"/>
                        </a:lnSpc>
                        <a:spcBef>
                          <a:spcPts val="0"/>
                        </a:spcBef>
                        <a:spcAft>
                          <a:spcPts val="0"/>
                        </a:spcAft>
                        <a:buClrTx/>
                        <a:buSzTx/>
                        <a:buFontTx/>
                        <a:buChar char="-"/>
                        <a:tabLst/>
                        <a:defRPr/>
                      </a:pPr>
                      <a:r>
                        <a:rPr lang="fr-FR" sz="2000" dirty="0"/>
                        <a:t>Impact du canoë kayak ?</a:t>
                      </a:r>
                    </a:p>
                  </a:txBody>
                  <a:tcPr anchor="ctr"/>
                </a:tc>
                <a:tc>
                  <a:txBody>
                    <a:bodyPr/>
                    <a:lstStyle/>
                    <a:p>
                      <a:pPr algn="ctr"/>
                      <a:r>
                        <a:rPr lang="fr-FR" sz="2000" dirty="0"/>
                        <a:t>- Action de sensibilisation sur les nouvelles activités de loisirs</a:t>
                      </a:r>
                    </a:p>
                  </a:txBody>
                  <a:tcPr anchor="ctr"/>
                </a:tc>
                <a:extLst>
                  <a:ext uri="{0D108BD9-81ED-4DB2-BD59-A6C34878D82A}">
                    <a16:rowId xmlns:a16="http://schemas.microsoft.com/office/drawing/2014/main" val="2672489280"/>
                  </a:ext>
                </a:extLst>
              </a:tr>
            </a:tbl>
          </a:graphicData>
        </a:graphic>
      </p:graphicFrame>
      <p:sp>
        <p:nvSpPr>
          <p:cNvPr id="4" name="Espace réservé de la date 3">
            <a:extLst>
              <a:ext uri="{FF2B5EF4-FFF2-40B4-BE49-F238E27FC236}">
                <a16:creationId xmlns:a16="http://schemas.microsoft.com/office/drawing/2014/main" id="{B9F8A44D-8293-4539-BDAF-54C32DA31E95}"/>
              </a:ext>
            </a:extLst>
          </p:cNvPr>
          <p:cNvSpPr>
            <a:spLocks noGrp="1"/>
          </p:cNvSpPr>
          <p:nvPr>
            <p:ph type="dt" sz="half" idx="10"/>
          </p:nvPr>
        </p:nvSpPr>
        <p:spPr/>
        <p:txBody>
          <a:bodyPr/>
          <a:lstStyle/>
          <a:p>
            <a:fld id="{53374A8E-5D67-4C9F-A08C-4F86A3739E7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D090249C-F233-4566-80E4-9FA9E0358EF1}"/>
              </a:ext>
            </a:extLst>
          </p:cNvPr>
          <p:cNvSpPr>
            <a:spLocks noGrp="1"/>
          </p:cNvSpPr>
          <p:nvPr>
            <p:ph type="sldNum" sz="quarter" idx="12"/>
          </p:nvPr>
        </p:nvSpPr>
        <p:spPr/>
        <p:txBody>
          <a:bodyPr/>
          <a:lstStyle/>
          <a:p>
            <a:fld id="{D4158729-E937-4EDF-A0C6-A2B3BDB57711}" type="slidenum">
              <a:rPr lang="fr-FR" smtClean="0"/>
              <a:pPr/>
              <a:t>21</a:t>
            </a:fld>
            <a:endParaRPr lang="fr-FR" dirty="0"/>
          </a:p>
        </p:txBody>
      </p:sp>
      <p:pic>
        <p:nvPicPr>
          <p:cNvPr id="7" name="Image 6">
            <a:extLst>
              <a:ext uri="{FF2B5EF4-FFF2-40B4-BE49-F238E27FC236}">
                <a16:creationId xmlns:a16="http://schemas.microsoft.com/office/drawing/2014/main" id="{70F78B78-6344-41AC-8846-93AC43C95617}"/>
              </a:ext>
            </a:extLst>
          </p:cNvPr>
          <p:cNvPicPr>
            <a:picLocks noChangeAspect="1"/>
          </p:cNvPicPr>
          <p:nvPr/>
        </p:nvPicPr>
        <p:blipFill>
          <a:blip r:embed="rId3"/>
          <a:stretch>
            <a:fillRect/>
          </a:stretch>
        </p:blipFill>
        <p:spPr>
          <a:xfrm>
            <a:off x="2425987" y="789051"/>
            <a:ext cx="7629958" cy="1004690"/>
          </a:xfrm>
          <a:prstGeom prst="rect">
            <a:avLst/>
          </a:prstGeom>
        </p:spPr>
      </p:pic>
    </p:spTree>
    <p:extLst>
      <p:ext uri="{BB962C8B-B14F-4D97-AF65-F5344CB8AC3E}">
        <p14:creationId xmlns:p14="http://schemas.microsoft.com/office/powerpoint/2010/main" val="405683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903FD-FE8F-4047-B608-5BE995B86E7B}"/>
              </a:ext>
            </a:extLst>
          </p:cNvPr>
          <p:cNvSpPr>
            <a:spLocks noGrp="1"/>
          </p:cNvSpPr>
          <p:nvPr>
            <p:ph type="title"/>
          </p:nvPr>
        </p:nvSpPr>
        <p:spPr/>
        <p:txBody>
          <a:bodyPr/>
          <a:lstStyle/>
          <a:p>
            <a:r>
              <a:rPr lang="fr-FR" dirty="0"/>
              <a:t>Bilan objectif 6</a:t>
            </a:r>
          </a:p>
        </p:txBody>
      </p:sp>
      <p:sp>
        <p:nvSpPr>
          <p:cNvPr id="3" name="Espace réservé du contenu 2">
            <a:extLst>
              <a:ext uri="{FF2B5EF4-FFF2-40B4-BE49-F238E27FC236}">
                <a16:creationId xmlns:a16="http://schemas.microsoft.com/office/drawing/2014/main" id="{7DF26DCE-8CD1-48C8-8EF8-12BC30DD8D6E}"/>
              </a:ext>
            </a:extLst>
          </p:cNvPr>
          <p:cNvSpPr>
            <a:spLocks noGrp="1"/>
          </p:cNvSpPr>
          <p:nvPr>
            <p:ph idx="1"/>
          </p:nvPr>
        </p:nvSpPr>
        <p:spPr>
          <a:xfrm>
            <a:off x="353291" y="1690688"/>
            <a:ext cx="4862945" cy="4486275"/>
          </a:xfrm>
        </p:spPr>
        <p:txBody>
          <a:bodyPr>
            <a:normAutofit fontScale="92500" lnSpcReduction="20000"/>
          </a:bodyPr>
          <a:lstStyle/>
          <a:p>
            <a:pPr marL="0" indent="0" algn="ctr">
              <a:buNone/>
            </a:pPr>
            <a:r>
              <a:rPr lang="fr-FR" i="1" u="sng" dirty="0"/>
              <a:t>Améliorations à effectuer</a:t>
            </a:r>
          </a:p>
          <a:p>
            <a:pPr marL="0" indent="0" algn="ctr">
              <a:buNone/>
            </a:pPr>
            <a:endParaRPr lang="fr-FR" i="1" u="sng" dirty="0"/>
          </a:p>
          <a:p>
            <a:r>
              <a:rPr lang="fr-FR" dirty="0"/>
              <a:t>Définir des secteurs à interventions limitées</a:t>
            </a:r>
          </a:p>
          <a:p>
            <a:endParaRPr lang="fr-FR" dirty="0"/>
          </a:p>
          <a:p>
            <a:r>
              <a:rPr lang="fr-FR" dirty="0"/>
              <a:t>Mieux communiquer sur ces dispositions : à voir avec la CT Com</a:t>
            </a:r>
          </a:p>
          <a:p>
            <a:endParaRPr lang="fr-FR" dirty="0"/>
          </a:p>
          <a:p>
            <a:r>
              <a:rPr lang="fr-FR" dirty="0"/>
              <a:t>Travailler avec la fédération de pêche sur les prochaines dispositions</a:t>
            </a:r>
          </a:p>
          <a:p>
            <a:endParaRPr lang="fr-FR" dirty="0"/>
          </a:p>
          <a:p>
            <a:endParaRPr lang="fr-FR" dirty="0"/>
          </a:p>
          <a:p>
            <a:endParaRPr lang="fr-FR" dirty="0"/>
          </a:p>
        </p:txBody>
      </p:sp>
      <p:sp>
        <p:nvSpPr>
          <p:cNvPr id="4" name="Espace réservé de la date 3">
            <a:extLst>
              <a:ext uri="{FF2B5EF4-FFF2-40B4-BE49-F238E27FC236}">
                <a16:creationId xmlns:a16="http://schemas.microsoft.com/office/drawing/2014/main" id="{7078C781-76A2-4247-AAB2-5BCD1FFF123A}"/>
              </a:ext>
            </a:extLst>
          </p:cNvPr>
          <p:cNvSpPr>
            <a:spLocks noGrp="1"/>
          </p:cNvSpPr>
          <p:nvPr>
            <p:ph type="dt" sz="half" idx="10"/>
          </p:nvPr>
        </p:nvSpPr>
        <p:spPr/>
        <p:txBody>
          <a:bodyPr/>
          <a:lstStyle/>
          <a:p>
            <a:fld id="{70CB51D8-22F7-40E6-A7F7-9AC0773CE6C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0940ADBA-6AAA-4614-AF46-4B1A218272AD}"/>
              </a:ext>
            </a:extLst>
          </p:cNvPr>
          <p:cNvSpPr>
            <a:spLocks noGrp="1"/>
          </p:cNvSpPr>
          <p:nvPr>
            <p:ph type="sldNum" sz="quarter" idx="12"/>
          </p:nvPr>
        </p:nvSpPr>
        <p:spPr/>
        <p:txBody>
          <a:bodyPr/>
          <a:lstStyle/>
          <a:p>
            <a:fld id="{D4158729-E937-4EDF-A0C6-A2B3BDB57711}" type="slidenum">
              <a:rPr lang="fr-FR" smtClean="0"/>
              <a:pPr/>
              <a:t>22</a:t>
            </a:fld>
            <a:endParaRPr lang="fr-FR" dirty="0"/>
          </a:p>
        </p:txBody>
      </p:sp>
      <p:pic>
        <p:nvPicPr>
          <p:cNvPr id="7" name="Image 6">
            <a:extLst>
              <a:ext uri="{FF2B5EF4-FFF2-40B4-BE49-F238E27FC236}">
                <a16:creationId xmlns:a16="http://schemas.microsoft.com/office/drawing/2014/main" id="{724AB35D-0B17-4E1D-9B22-DF3A7F785A65}"/>
              </a:ext>
            </a:extLst>
          </p:cNvPr>
          <p:cNvPicPr>
            <a:picLocks noChangeAspect="1"/>
          </p:cNvPicPr>
          <p:nvPr/>
        </p:nvPicPr>
        <p:blipFill>
          <a:blip r:embed="rId2"/>
          <a:stretch>
            <a:fillRect/>
          </a:stretch>
        </p:blipFill>
        <p:spPr>
          <a:xfrm>
            <a:off x="5216236" y="1420379"/>
            <a:ext cx="6975764" cy="4471266"/>
          </a:xfrm>
          <a:prstGeom prst="rect">
            <a:avLst/>
          </a:prstGeom>
        </p:spPr>
      </p:pic>
    </p:spTree>
    <p:extLst>
      <p:ext uri="{BB962C8B-B14F-4D97-AF65-F5344CB8AC3E}">
        <p14:creationId xmlns:p14="http://schemas.microsoft.com/office/powerpoint/2010/main" val="3126598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DA98DAA-91D7-4036-8430-7982E9B4E11A}"/>
              </a:ext>
            </a:extLst>
          </p:cNvPr>
          <p:cNvSpPr>
            <a:spLocks noGrp="1"/>
          </p:cNvSpPr>
          <p:nvPr>
            <p:ph type="ctrTitle"/>
          </p:nvPr>
        </p:nvSpPr>
        <p:spPr/>
        <p:txBody>
          <a:bodyPr>
            <a:normAutofit fontScale="90000"/>
          </a:bodyPr>
          <a:lstStyle/>
          <a:p>
            <a:r>
              <a:rPr lang="fr-FR" b="1" u="sng" dirty="0">
                <a:solidFill>
                  <a:srgbClr val="FF0000"/>
                </a:solidFill>
              </a:rPr>
              <a:t>ENJEU 2 : Reconquérir la qualité des eaux superficielles et des milieux aquatiques</a:t>
            </a:r>
            <a:endParaRPr lang="fr-FR" dirty="0"/>
          </a:p>
        </p:txBody>
      </p:sp>
      <p:sp>
        <p:nvSpPr>
          <p:cNvPr id="7" name="Sous-titre 6">
            <a:extLst>
              <a:ext uri="{FF2B5EF4-FFF2-40B4-BE49-F238E27FC236}">
                <a16:creationId xmlns:a16="http://schemas.microsoft.com/office/drawing/2014/main" id="{8565EABE-561F-4D2D-81C0-AF2DC3CB562D}"/>
              </a:ext>
            </a:extLst>
          </p:cNvPr>
          <p:cNvSpPr>
            <a:spLocks noGrp="1"/>
          </p:cNvSpPr>
          <p:nvPr>
            <p:ph type="subTitle" idx="1"/>
          </p:nvPr>
        </p:nvSpPr>
        <p:spPr/>
        <p:txBody>
          <a:bodyPr>
            <a:normAutofit/>
          </a:bodyPr>
          <a:lstStyle/>
          <a:p>
            <a:r>
              <a:rPr lang="fr-FR" sz="3200" dirty="0">
                <a:solidFill>
                  <a:schemeClr val="accent6"/>
                </a:solidFill>
              </a:rPr>
              <a:t>Objectif 7 : Assurer la reproduction, le développement et la circulation des espèces piscicoles</a:t>
            </a:r>
          </a:p>
        </p:txBody>
      </p:sp>
      <p:sp>
        <p:nvSpPr>
          <p:cNvPr id="4" name="Espace réservé de la date 3">
            <a:extLst>
              <a:ext uri="{FF2B5EF4-FFF2-40B4-BE49-F238E27FC236}">
                <a16:creationId xmlns:a16="http://schemas.microsoft.com/office/drawing/2014/main" id="{98BEB6FB-60D3-4016-938C-2FB313710A2E}"/>
              </a:ext>
            </a:extLst>
          </p:cNvPr>
          <p:cNvSpPr>
            <a:spLocks noGrp="1"/>
          </p:cNvSpPr>
          <p:nvPr>
            <p:ph type="dt" sz="half" idx="10"/>
          </p:nvPr>
        </p:nvSpPr>
        <p:spPr/>
        <p:txBody>
          <a:bodyPr/>
          <a:lstStyle/>
          <a:p>
            <a:fld id="{9839A8D0-7E08-4D98-9869-2E0F751E7570}"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AA800DB1-769F-4B00-951A-2889119A7D5E}"/>
              </a:ext>
            </a:extLst>
          </p:cNvPr>
          <p:cNvSpPr>
            <a:spLocks noGrp="1"/>
          </p:cNvSpPr>
          <p:nvPr>
            <p:ph type="sldNum" sz="quarter" idx="12"/>
          </p:nvPr>
        </p:nvSpPr>
        <p:spPr/>
        <p:txBody>
          <a:bodyPr/>
          <a:lstStyle/>
          <a:p>
            <a:fld id="{D4158729-E937-4EDF-A0C6-A2B3BDB57711}" type="slidenum">
              <a:rPr lang="fr-FR" smtClean="0"/>
              <a:pPr/>
              <a:t>23</a:t>
            </a:fld>
            <a:endParaRPr lang="fr-FR" dirty="0"/>
          </a:p>
        </p:txBody>
      </p:sp>
    </p:spTree>
    <p:extLst>
      <p:ext uri="{BB962C8B-B14F-4D97-AF65-F5344CB8AC3E}">
        <p14:creationId xmlns:p14="http://schemas.microsoft.com/office/powerpoint/2010/main" val="315678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CA647-68AA-46C1-BB01-2614E481E9C5}"/>
              </a:ext>
            </a:extLst>
          </p:cNvPr>
          <p:cNvSpPr>
            <a:spLocks noGrp="1"/>
          </p:cNvSpPr>
          <p:nvPr>
            <p:ph type="title"/>
          </p:nvPr>
        </p:nvSpPr>
        <p:spPr/>
        <p:txBody>
          <a:bodyPr/>
          <a:lstStyle/>
          <a:p>
            <a:r>
              <a:rPr lang="fr-FR" dirty="0"/>
              <a:t>Etat des lieux</a:t>
            </a:r>
          </a:p>
        </p:txBody>
      </p:sp>
      <p:sp>
        <p:nvSpPr>
          <p:cNvPr id="3" name="Espace réservé du contenu 2">
            <a:extLst>
              <a:ext uri="{FF2B5EF4-FFF2-40B4-BE49-F238E27FC236}">
                <a16:creationId xmlns:a16="http://schemas.microsoft.com/office/drawing/2014/main" id="{0E27D1C3-43F5-4579-A46D-D67566789F52}"/>
              </a:ext>
            </a:extLst>
          </p:cNvPr>
          <p:cNvSpPr>
            <a:spLocks noGrp="1"/>
          </p:cNvSpPr>
          <p:nvPr>
            <p:ph idx="1"/>
          </p:nvPr>
        </p:nvSpPr>
        <p:spPr>
          <a:xfrm>
            <a:off x="8144540" y="1318437"/>
            <a:ext cx="3891515" cy="4624610"/>
          </a:xfrm>
        </p:spPr>
        <p:txBody>
          <a:bodyPr>
            <a:normAutofit fontScale="77500" lnSpcReduction="20000"/>
          </a:bodyPr>
          <a:lstStyle/>
          <a:p>
            <a:pPr marL="0" indent="0" algn="ctr">
              <a:buNone/>
            </a:pPr>
            <a:r>
              <a:rPr lang="fr-FR" sz="2400" b="1" u="sng" dirty="0"/>
              <a:t>Etat du peuplement piscicole</a:t>
            </a:r>
          </a:p>
          <a:p>
            <a:r>
              <a:rPr lang="fr-FR" sz="2400" dirty="0"/>
              <a:t>Contexte piscicole perturbé (PDPG) : mais amélioration conséquente</a:t>
            </a:r>
          </a:p>
          <a:p>
            <a:endParaRPr lang="fr-FR" sz="2400" dirty="0"/>
          </a:p>
          <a:p>
            <a:r>
              <a:rPr lang="fr-FR" sz="2400" dirty="0"/>
              <a:t>Juvéniles saumons présents sur la Course, </a:t>
            </a:r>
            <a:r>
              <a:rPr lang="fr-FR" sz="2400" dirty="0" err="1"/>
              <a:t>Créquoise</a:t>
            </a:r>
            <a:r>
              <a:rPr lang="fr-FR" sz="2400" dirty="0"/>
              <a:t>, Canche, Ternoise …</a:t>
            </a:r>
          </a:p>
          <a:p>
            <a:pPr lvl="1"/>
            <a:r>
              <a:rPr lang="fr-FR" sz="2000" dirty="0"/>
              <a:t>Maximum sur la Course et la </a:t>
            </a:r>
            <a:r>
              <a:rPr lang="fr-FR" sz="2000" dirty="0" err="1"/>
              <a:t>Créquoise</a:t>
            </a:r>
            <a:endParaRPr lang="fr-FR" sz="2000" dirty="0"/>
          </a:p>
          <a:p>
            <a:endParaRPr lang="fr-FR" sz="2400" dirty="0"/>
          </a:p>
          <a:p>
            <a:r>
              <a:rPr lang="fr-FR" sz="2400" dirty="0"/>
              <a:t>Truite de mer dominante sur le bassin et saumons surtout présents sur la Course</a:t>
            </a:r>
          </a:p>
          <a:p>
            <a:endParaRPr lang="fr-FR" sz="2400" dirty="0"/>
          </a:p>
          <a:p>
            <a:r>
              <a:rPr lang="fr-FR" sz="2400" dirty="0"/>
              <a:t>Il faut une chronologie de 10 ans pour comprendre l’évolution des grands migrateurs</a:t>
            </a:r>
          </a:p>
          <a:p>
            <a:endParaRPr lang="fr-FR" dirty="0"/>
          </a:p>
          <a:p>
            <a:endParaRPr lang="fr-FR" dirty="0"/>
          </a:p>
        </p:txBody>
      </p:sp>
      <p:sp>
        <p:nvSpPr>
          <p:cNvPr id="4" name="Espace réservé de la date 3">
            <a:extLst>
              <a:ext uri="{FF2B5EF4-FFF2-40B4-BE49-F238E27FC236}">
                <a16:creationId xmlns:a16="http://schemas.microsoft.com/office/drawing/2014/main" id="{FBDE0248-33F9-4A8F-B03D-2FAFDA3EC01D}"/>
              </a:ext>
            </a:extLst>
          </p:cNvPr>
          <p:cNvSpPr>
            <a:spLocks noGrp="1"/>
          </p:cNvSpPr>
          <p:nvPr>
            <p:ph type="dt" sz="half" idx="10"/>
          </p:nvPr>
        </p:nvSpPr>
        <p:spPr/>
        <p:txBody>
          <a:bodyPr/>
          <a:lstStyle/>
          <a:p>
            <a:fld id="{B0095CB4-60F9-4B46-9E61-0E0FBD6C6D4E}"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9BE8A4EE-BAD2-4A64-8795-684196A562D1}"/>
              </a:ext>
            </a:extLst>
          </p:cNvPr>
          <p:cNvSpPr>
            <a:spLocks noGrp="1"/>
          </p:cNvSpPr>
          <p:nvPr>
            <p:ph type="sldNum" sz="quarter" idx="12"/>
          </p:nvPr>
        </p:nvSpPr>
        <p:spPr/>
        <p:txBody>
          <a:bodyPr/>
          <a:lstStyle/>
          <a:p>
            <a:fld id="{D4158729-E937-4EDF-A0C6-A2B3BDB57711}" type="slidenum">
              <a:rPr lang="fr-FR" smtClean="0"/>
              <a:pPr/>
              <a:t>24</a:t>
            </a:fld>
            <a:endParaRPr lang="fr-FR" dirty="0"/>
          </a:p>
        </p:txBody>
      </p:sp>
      <p:pic>
        <p:nvPicPr>
          <p:cNvPr id="8" name="Image 7">
            <a:extLst>
              <a:ext uri="{FF2B5EF4-FFF2-40B4-BE49-F238E27FC236}">
                <a16:creationId xmlns:a16="http://schemas.microsoft.com/office/drawing/2014/main" id="{098FE2B9-FD35-4DC2-B113-2C3146EAC6A1}"/>
              </a:ext>
            </a:extLst>
          </p:cNvPr>
          <p:cNvPicPr>
            <a:picLocks noChangeAspect="1"/>
          </p:cNvPicPr>
          <p:nvPr/>
        </p:nvPicPr>
        <p:blipFill>
          <a:blip r:embed="rId3"/>
          <a:stretch>
            <a:fillRect/>
          </a:stretch>
        </p:blipFill>
        <p:spPr>
          <a:xfrm>
            <a:off x="0" y="1988011"/>
            <a:ext cx="8031413" cy="3753294"/>
          </a:xfrm>
          <a:prstGeom prst="rect">
            <a:avLst/>
          </a:prstGeom>
        </p:spPr>
      </p:pic>
    </p:spTree>
    <p:extLst>
      <p:ext uri="{BB962C8B-B14F-4D97-AF65-F5344CB8AC3E}">
        <p14:creationId xmlns:p14="http://schemas.microsoft.com/office/powerpoint/2010/main" val="96272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D53B86-8ECB-4735-8EF5-6D33129F99FB}"/>
              </a:ext>
            </a:extLst>
          </p:cNvPr>
          <p:cNvSpPr>
            <a:spLocks noGrp="1"/>
          </p:cNvSpPr>
          <p:nvPr>
            <p:ph type="title"/>
          </p:nvPr>
        </p:nvSpPr>
        <p:spPr/>
        <p:txBody>
          <a:bodyPr/>
          <a:lstStyle/>
          <a:p>
            <a:r>
              <a:rPr lang="fr-FR" dirty="0"/>
              <a:t>Bilan du SAGE</a:t>
            </a:r>
          </a:p>
        </p:txBody>
      </p:sp>
      <p:sp>
        <p:nvSpPr>
          <p:cNvPr id="4" name="Espace réservé de la date 3">
            <a:extLst>
              <a:ext uri="{FF2B5EF4-FFF2-40B4-BE49-F238E27FC236}">
                <a16:creationId xmlns:a16="http://schemas.microsoft.com/office/drawing/2014/main" id="{09A7494A-0242-45A8-8E7C-EFE34D4CBF93}"/>
              </a:ext>
            </a:extLst>
          </p:cNvPr>
          <p:cNvSpPr>
            <a:spLocks noGrp="1"/>
          </p:cNvSpPr>
          <p:nvPr>
            <p:ph type="dt" sz="half" idx="10"/>
          </p:nvPr>
        </p:nvSpPr>
        <p:spPr/>
        <p:txBody>
          <a:bodyPr/>
          <a:lstStyle/>
          <a:p>
            <a:fld id="{2A68CB6C-9AE1-4A29-99C1-33EF5DAD8A84}"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3C49FD1D-8950-4AC7-A38F-BD24E9DC8AD9}"/>
              </a:ext>
            </a:extLst>
          </p:cNvPr>
          <p:cNvSpPr>
            <a:spLocks noGrp="1"/>
          </p:cNvSpPr>
          <p:nvPr>
            <p:ph type="sldNum" sz="quarter" idx="12"/>
          </p:nvPr>
        </p:nvSpPr>
        <p:spPr/>
        <p:txBody>
          <a:bodyPr/>
          <a:lstStyle/>
          <a:p>
            <a:fld id="{D4158729-E937-4EDF-A0C6-A2B3BDB57711}" type="slidenum">
              <a:rPr lang="fr-FR" smtClean="0"/>
              <a:pPr/>
              <a:t>25</a:t>
            </a:fld>
            <a:endParaRPr lang="fr-FR" dirty="0"/>
          </a:p>
        </p:txBody>
      </p:sp>
      <p:sp>
        <p:nvSpPr>
          <p:cNvPr id="6" name="Espace réservé du contenu 5">
            <a:extLst>
              <a:ext uri="{FF2B5EF4-FFF2-40B4-BE49-F238E27FC236}">
                <a16:creationId xmlns:a16="http://schemas.microsoft.com/office/drawing/2014/main" id="{39B1CC50-7969-4656-96FA-E6CE98F528DF}"/>
              </a:ext>
            </a:extLst>
          </p:cNvPr>
          <p:cNvSpPr>
            <a:spLocks noGrp="1"/>
          </p:cNvSpPr>
          <p:nvPr>
            <p:ph idx="1"/>
          </p:nvPr>
        </p:nvSpPr>
        <p:spPr/>
        <p:txBody>
          <a:bodyPr/>
          <a:lstStyle/>
          <a:p>
            <a:endParaRPr lang="fr-FR"/>
          </a:p>
        </p:txBody>
      </p:sp>
      <p:graphicFrame>
        <p:nvGraphicFramePr>
          <p:cNvPr id="8" name="Espace réservé du contenu 6">
            <a:extLst>
              <a:ext uri="{FF2B5EF4-FFF2-40B4-BE49-F238E27FC236}">
                <a16:creationId xmlns:a16="http://schemas.microsoft.com/office/drawing/2014/main" id="{D9BEB802-ED53-4C79-AAAD-0D57531F4D1A}"/>
              </a:ext>
            </a:extLst>
          </p:cNvPr>
          <p:cNvGraphicFramePr>
            <a:graphicFrameLocks/>
          </p:cNvGraphicFramePr>
          <p:nvPr>
            <p:extLst>
              <p:ext uri="{D42A27DB-BD31-4B8C-83A1-F6EECF244321}">
                <p14:modId xmlns:p14="http://schemas.microsoft.com/office/powerpoint/2010/main" val="1079141079"/>
              </p:ext>
            </p:extLst>
          </p:nvPr>
        </p:nvGraphicFramePr>
        <p:xfrm>
          <a:off x="0" y="1804728"/>
          <a:ext cx="12192001" cy="5053271"/>
        </p:xfrm>
        <a:graphic>
          <a:graphicData uri="http://schemas.openxmlformats.org/drawingml/2006/table">
            <a:tbl>
              <a:tblPr/>
              <a:tblGrid>
                <a:gridCol w="1442065">
                  <a:extLst>
                    <a:ext uri="{9D8B030D-6E8A-4147-A177-3AD203B41FA5}">
                      <a16:colId xmlns:a16="http://schemas.microsoft.com/office/drawing/2014/main" val="3221763713"/>
                    </a:ext>
                  </a:extLst>
                </a:gridCol>
                <a:gridCol w="5374968">
                  <a:extLst>
                    <a:ext uri="{9D8B030D-6E8A-4147-A177-3AD203B41FA5}">
                      <a16:colId xmlns:a16="http://schemas.microsoft.com/office/drawing/2014/main" val="1960461861"/>
                    </a:ext>
                  </a:extLst>
                </a:gridCol>
                <a:gridCol w="5374968">
                  <a:extLst>
                    <a:ext uri="{9D8B030D-6E8A-4147-A177-3AD203B41FA5}">
                      <a16:colId xmlns:a16="http://schemas.microsoft.com/office/drawing/2014/main" val="305361607"/>
                    </a:ext>
                  </a:extLst>
                </a:gridCol>
              </a:tblGrid>
              <a:tr h="2378632">
                <a:tc>
                  <a:txBody>
                    <a:bodyPr/>
                    <a:lstStyle/>
                    <a:p>
                      <a:pPr algn="ctr" rtl="0" fontAlgn="ctr"/>
                      <a:r>
                        <a:rPr lang="fr-FR" sz="1800" b="0" i="0" u="none" strike="noStrike" dirty="0">
                          <a:solidFill>
                            <a:srgbClr val="000000"/>
                          </a:solidFill>
                          <a:effectLst/>
                          <a:latin typeface="Calibri" panose="020F0502020204030204" pitchFamily="34" charset="0"/>
                        </a:rPr>
                        <a:t>69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2000" b="0" i="0" u="none" strike="noStrike" dirty="0">
                          <a:solidFill>
                            <a:srgbClr val="000000"/>
                          </a:solidFill>
                          <a:effectLst/>
                          <a:latin typeface="Calibri" panose="020F0502020204030204" pitchFamily="34" charset="0"/>
                        </a:rPr>
                        <a:t>Les propriétaires s’assurent du bon fonctionnement des aménagements et informent les acquéreurs en cas de vente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2000" b="0" i="0" u="none" strike="noStrike" dirty="0">
                          <a:solidFill>
                            <a:srgbClr val="9C5700"/>
                          </a:solidFill>
                          <a:effectLst/>
                          <a:latin typeface="Calibri" panose="020F0502020204030204" pitchFamily="34" charset="0"/>
                        </a:rPr>
                        <a:t>  En cours : déjà prévu par la réglementation même si il reste des problèmes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1507696132"/>
                  </a:ext>
                </a:extLst>
              </a:tr>
              <a:tr h="2674639">
                <a:tc>
                  <a:txBody>
                    <a:bodyPr/>
                    <a:lstStyle/>
                    <a:p>
                      <a:pPr algn="ctr" rtl="0" fontAlgn="ctr"/>
                      <a:r>
                        <a:rPr lang="fr-FR" sz="1800" b="0" i="0" u="none" strike="noStrike" dirty="0">
                          <a:solidFill>
                            <a:srgbClr val="000000"/>
                          </a:solidFill>
                          <a:effectLst/>
                          <a:latin typeface="Calibri" panose="020F0502020204030204" pitchFamily="34" charset="0"/>
                        </a:rPr>
                        <a:t>70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l’autorité administrative et les collectivités territoriales privilégient l’ouverture des vannes pour les ouvrages n’ayant plus de vocation économique (au sens d’une activité économique comme par exemple les piscicultures ou la production hydro-électrique).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2000" b="0" i="0" u="none" strike="noStrike" dirty="0">
                          <a:solidFill>
                            <a:srgbClr val="9C5700"/>
                          </a:solidFill>
                          <a:effectLst/>
                          <a:latin typeface="Calibri" panose="020F0502020204030204" pitchFamily="34" charset="0"/>
                        </a:rPr>
                        <a:t>  En cours : déjà prévu par la réglementation : disposition à adapter avec les nouvelles directives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84482033"/>
                  </a:ext>
                </a:extLst>
              </a:tr>
            </a:tbl>
          </a:graphicData>
        </a:graphic>
      </p:graphicFrame>
    </p:spTree>
    <p:extLst>
      <p:ext uri="{BB962C8B-B14F-4D97-AF65-F5344CB8AC3E}">
        <p14:creationId xmlns:p14="http://schemas.microsoft.com/office/powerpoint/2010/main" val="3904554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2D4C5D-1DA1-4FFF-9AC1-49C7E6AA2497}"/>
              </a:ext>
            </a:extLst>
          </p:cNvPr>
          <p:cNvSpPr>
            <a:spLocks noGrp="1"/>
          </p:cNvSpPr>
          <p:nvPr>
            <p:ph type="title"/>
          </p:nvPr>
        </p:nvSpPr>
        <p:spPr/>
        <p:txBody>
          <a:bodyPr/>
          <a:lstStyle/>
          <a:p>
            <a:r>
              <a:rPr lang="fr-FR" dirty="0"/>
              <a:t>Bilan objectif 7</a:t>
            </a:r>
          </a:p>
        </p:txBody>
      </p:sp>
      <p:sp>
        <p:nvSpPr>
          <p:cNvPr id="4" name="Espace réservé de la date 3">
            <a:extLst>
              <a:ext uri="{FF2B5EF4-FFF2-40B4-BE49-F238E27FC236}">
                <a16:creationId xmlns:a16="http://schemas.microsoft.com/office/drawing/2014/main" id="{5353694C-093D-4D1E-B4AC-AA9D693C401F}"/>
              </a:ext>
            </a:extLst>
          </p:cNvPr>
          <p:cNvSpPr>
            <a:spLocks noGrp="1"/>
          </p:cNvSpPr>
          <p:nvPr>
            <p:ph type="dt" sz="half" idx="10"/>
          </p:nvPr>
        </p:nvSpPr>
        <p:spPr/>
        <p:txBody>
          <a:bodyPr/>
          <a:lstStyle/>
          <a:p>
            <a:fld id="{9BF2510E-C313-459D-A5E5-1137B9F0AD8C}"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90821C39-F9B9-4151-AFE5-A7D5331C3B0C}"/>
              </a:ext>
            </a:extLst>
          </p:cNvPr>
          <p:cNvSpPr>
            <a:spLocks noGrp="1"/>
          </p:cNvSpPr>
          <p:nvPr>
            <p:ph type="sldNum" sz="quarter" idx="12"/>
          </p:nvPr>
        </p:nvSpPr>
        <p:spPr/>
        <p:txBody>
          <a:bodyPr/>
          <a:lstStyle/>
          <a:p>
            <a:fld id="{D4158729-E937-4EDF-A0C6-A2B3BDB57711}" type="slidenum">
              <a:rPr lang="fr-FR" smtClean="0"/>
              <a:pPr/>
              <a:t>26</a:t>
            </a:fld>
            <a:endParaRPr lang="fr-FR" dirty="0"/>
          </a:p>
        </p:txBody>
      </p:sp>
      <p:graphicFrame>
        <p:nvGraphicFramePr>
          <p:cNvPr id="9" name="Tableau 6">
            <a:extLst>
              <a:ext uri="{FF2B5EF4-FFF2-40B4-BE49-F238E27FC236}">
                <a16:creationId xmlns:a16="http://schemas.microsoft.com/office/drawing/2014/main" id="{EB4A72D6-2755-4155-8AF7-86FCCCAE9C06}"/>
              </a:ext>
            </a:extLst>
          </p:cNvPr>
          <p:cNvGraphicFramePr>
            <a:graphicFrameLocks/>
          </p:cNvGraphicFramePr>
          <p:nvPr>
            <p:extLst>
              <p:ext uri="{D42A27DB-BD31-4B8C-83A1-F6EECF244321}">
                <p14:modId xmlns:p14="http://schemas.microsoft.com/office/powerpoint/2010/main" val="358676722"/>
              </p:ext>
            </p:extLst>
          </p:nvPr>
        </p:nvGraphicFramePr>
        <p:xfrm>
          <a:off x="0" y="1825625"/>
          <a:ext cx="12192000" cy="3681076"/>
        </p:xfrm>
        <a:graphic>
          <a:graphicData uri="http://schemas.openxmlformats.org/drawingml/2006/table">
            <a:tbl>
              <a:tblPr firstRow="1" bandRow="1">
                <a:tableStyleId>{5C22544A-7EE6-4342-B048-85BDC9FD1C3A}</a:tableStyleId>
              </a:tblPr>
              <a:tblGrid>
                <a:gridCol w="2898560">
                  <a:extLst>
                    <a:ext uri="{9D8B030D-6E8A-4147-A177-3AD203B41FA5}">
                      <a16:colId xmlns:a16="http://schemas.microsoft.com/office/drawing/2014/main" val="2914842429"/>
                    </a:ext>
                  </a:extLst>
                </a:gridCol>
                <a:gridCol w="3197440">
                  <a:extLst>
                    <a:ext uri="{9D8B030D-6E8A-4147-A177-3AD203B41FA5}">
                      <a16:colId xmlns:a16="http://schemas.microsoft.com/office/drawing/2014/main" val="805209426"/>
                    </a:ext>
                  </a:extLst>
                </a:gridCol>
                <a:gridCol w="3048000">
                  <a:extLst>
                    <a:ext uri="{9D8B030D-6E8A-4147-A177-3AD203B41FA5}">
                      <a16:colId xmlns:a16="http://schemas.microsoft.com/office/drawing/2014/main" val="2974011153"/>
                    </a:ext>
                  </a:extLst>
                </a:gridCol>
                <a:gridCol w="3048000">
                  <a:extLst>
                    <a:ext uri="{9D8B030D-6E8A-4147-A177-3AD203B41FA5}">
                      <a16:colId xmlns:a16="http://schemas.microsoft.com/office/drawing/2014/main" val="1998078571"/>
                    </a:ext>
                  </a:extLst>
                </a:gridCol>
              </a:tblGrid>
              <a:tr h="871505">
                <a:tc>
                  <a:txBody>
                    <a:bodyPr/>
                    <a:lstStyle/>
                    <a:p>
                      <a:pPr algn="ctr"/>
                      <a:r>
                        <a:rPr lang="fr-FR" dirty="0"/>
                        <a:t>Thème général</a:t>
                      </a:r>
                    </a:p>
                  </a:txBody>
                  <a:tcPr anchor="ctr"/>
                </a:tc>
                <a:tc>
                  <a:txBody>
                    <a:bodyPr/>
                    <a:lstStyle/>
                    <a:p>
                      <a:pPr algn="ctr"/>
                      <a:r>
                        <a:rPr lang="fr-FR" dirty="0"/>
                        <a:t>Orientations atteintes</a:t>
                      </a:r>
                    </a:p>
                  </a:txBody>
                  <a:tcPr anchor="ctr"/>
                </a:tc>
                <a:tc>
                  <a:txBody>
                    <a:bodyPr/>
                    <a:lstStyle/>
                    <a:p>
                      <a:pPr algn="ctr"/>
                      <a:r>
                        <a:rPr lang="fr-FR" dirty="0"/>
                        <a:t>Orientations à conserver/appuyer</a:t>
                      </a:r>
                    </a:p>
                  </a:txBody>
                  <a:tcPr anchor="ctr"/>
                </a:tc>
                <a:tc>
                  <a:txBody>
                    <a:bodyPr/>
                    <a:lstStyle/>
                    <a:p>
                      <a:pPr algn="ctr"/>
                      <a:r>
                        <a:rPr lang="fr-FR" dirty="0"/>
                        <a:t>Orientations à ajouter ?</a:t>
                      </a:r>
                    </a:p>
                  </a:txBody>
                  <a:tcPr anchor="ctr"/>
                </a:tc>
                <a:extLst>
                  <a:ext uri="{0D108BD9-81ED-4DB2-BD59-A6C34878D82A}">
                    <a16:rowId xmlns:a16="http://schemas.microsoft.com/office/drawing/2014/main" val="1731999800"/>
                  </a:ext>
                </a:extLst>
              </a:tr>
              <a:tr h="28095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Assurer la reproduction et le développement des espèces piscicoles</a:t>
                      </a:r>
                    </a:p>
                  </a:txBody>
                  <a:tcPr anchor="ctr"/>
                </a:tc>
                <a:tc>
                  <a:txBody>
                    <a:bodyPr/>
                    <a:lstStyle/>
                    <a:p>
                      <a:pPr algn="ctr"/>
                      <a:r>
                        <a:rPr lang="fr-FR" sz="2000" dirty="0"/>
                        <a:t>La plupart des dispositions sont déjà dans la règlementation</a:t>
                      </a:r>
                    </a:p>
                  </a:txBody>
                  <a:tcPr anchor="ctr"/>
                </a:tc>
                <a:tc>
                  <a:txBody>
                    <a:bodyPr/>
                    <a:lstStyle/>
                    <a:p>
                      <a:pPr marL="0" indent="0" algn="ctr">
                        <a:buFontTx/>
                        <a:buNone/>
                      </a:pPr>
                      <a:r>
                        <a:rPr lang="fr-FR" sz="2000" dirty="0"/>
                        <a:t>En attente de l’adaptation du SDAGE à la loi climat et résilience</a:t>
                      </a:r>
                    </a:p>
                  </a:txBody>
                  <a:tcPr anchor="ctr"/>
                </a:tc>
                <a:tc>
                  <a:txBody>
                    <a:bodyPr/>
                    <a:lstStyle/>
                    <a:p>
                      <a:pPr algn="ctr"/>
                      <a:r>
                        <a:rPr lang="fr-FR" sz="2000" dirty="0"/>
                        <a:t>Reprendre les directives du SDAGE</a:t>
                      </a:r>
                    </a:p>
                  </a:txBody>
                  <a:tcPr anchor="ctr"/>
                </a:tc>
                <a:extLst>
                  <a:ext uri="{0D108BD9-81ED-4DB2-BD59-A6C34878D82A}">
                    <a16:rowId xmlns:a16="http://schemas.microsoft.com/office/drawing/2014/main" val="3744925203"/>
                  </a:ext>
                </a:extLst>
              </a:tr>
            </a:tbl>
          </a:graphicData>
        </a:graphic>
      </p:graphicFrame>
    </p:spTree>
    <p:extLst>
      <p:ext uri="{BB962C8B-B14F-4D97-AF65-F5344CB8AC3E}">
        <p14:creationId xmlns:p14="http://schemas.microsoft.com/office/powerpoint/2010/main" val="2564788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DA98DAA-91D7-4036-8430-7982E9B4E11A}"/>
              </a:ext>
            </a:extLst>
          </p:cNvPr>
          <p:cNvSpPr>
            <a:spLocks noGrp="1"/>
          </p:cNvSpPr>
          <p:nvPr>
            <p:ph type="ctrTitle"/>
          </p:nvPr>
        </p:nvSpPr>
        <p:spPr/>
        <p:txBody>
          <a:bodyPr>
            <a:normAutofit fontScale="90000"/>
          </a:bodyPr>
          <a:lstStyle/>
          <a:p>
            <a:r>
              <a:rPr lang="fr-FR" b="1" u="sng" dirty="0">
                <a:solidFill>
                  <a:srgbClr val="FF0000"/>
                </a:solidFill>
              </a:rPr>
              <a:t>ENJEU 2 : Reconquérir la qualité des eaux superficielles et des milieux aquatiques</a:t>
            </a:r>
            <a:endParaRPr lang="fr-FR" dirty="0"/>
          </a:p>
        </p:txBody>
      </p:sp>
      <p:sp>
        <p:nvSpPr>
          <p:cNvPr id="7" name="Sous-titre 6">
            <a:extLst>
              <a:ext uri="{FF2B5EF4-FFF2-40B4-BE49-F238E27FC236}">
                <a16:creationId xmlns:a16="http://schemas.microsoft.com/office/drawing/2014/main" id="{8565EABE-561F-4D2D-81C0-AF2DC3CB562D}"/>
              </a:ext>
            </a:extLst>
          </p:cNvPr>
          <p:cNvSpPr>
            <a:spLocks noGrp="1"/>
          </p:cNvSpPr>
          <p:nvPr>
            <p:ph type="subTitle" idx="1"/>
          </p:nvPr>
        </p:nvSpPr>
        <p:spPr/>
        <p:txBody>
          <a:bodyPr>
            <a:normAutofit/>
          </a:bodyPr>
          <a:lstStyle/>
          <a:p>
            <a:r>
              <a:rPr lang="fr-FR" sz="3600" dirty="0">
                <a:solidFill>
                  <a:schemeClr val="accent6"/>
                </a:solidFill>
              </a:rPr>
              <a:t>Objectif 8 : Préserver et reconquérir les zones humides</a:t>
            </a:r>
          </a:p>
        </p:txBody>
      </p:sp>
      <p:sp>
        <p:nvSpPr>
          <p:cNvPr id="4" name="Espace réservé de la date 3">
            <a:extLst>
              <a:ext uri="{FF2B5EF4-FFF2-40B4-BE49-F238E27FC236}">
                <a16:creationId xmlns:a16="http://schemas.microsoft.com/office/drawing/2014/main" id="{98BEB6FB-60D3-4016-938C-2FB313710A2E}"/>
              </a:ext>
            </a:extLst>
          </p:cNvPr>
          <p:cNvSpPr>
            <a:spLocks noGrp="1"/>
          </p:cNvSpPr>
          <p:nvPr>
            <p:ph type="dt" sz="half" idx="10"/>
          </p:nvPr>
        </p:nvSpPr>
        <p:spPr/>
        <p:txBody>
          <a:bodyPr/>
          <a:lstStyle/>
          <a:p>
            <a:fld id="{727F8B68-70FA-487A-90F4-F14A57F0111F}"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AA800DB1-769F-4B00-951A-2889119A7D5E}"/>
              </a:ext>
            </a:extLst>
          </p:cNvPr>
          <p:cNvSpPr>
            <a:spLocks noGrp="1"/>
          </p:cNvSpPr>
          <p:nvPr>
            <p:ph type="sldNum" sz="quarter" idx="12"/>
          </p:nvPr>
        </p:nvSpPr>
        <p:spPr/>
        <p:txBody>
          <a:bodyPr/>
          <a:lstStyle/>
          <a:p>
            <a:fld id="{D4158729-E937-4EDF-A0C6-A2B3BDB57711}" type="slidenum">
              <a:rPr lang="fr-FR" smtClean="0"/>
              <a:pPr/>
              <a:t>27</a:t>
            </a:fld>
            <a:endParaRPr lang="fr-FR" dirty="0"/>
          </a:p>
        </p:txBody>
      </p:sp>
    </p:spTree>
    <p:extLst>
      <p:ext uri="{BB962C8B-B14F-4D97-AF65-F5344CB8AC3E}">
        <p14:creationId xmlns:p14="http://schemas.microsoft.com/office/powerpoint/2010/main" val="2198365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CA647-68AA-46C1-BB01-2614E481E9C5}"/>
              </a:ext>
            </a:extLst>
          </p:cNvPr>
          <p:cNvSpPr>
            <a:spLocks noGrp="1"/>
          </p:cNvSpPr>
          <p:nvPr>
            <p:ph type="title"/>
          </p:nvPr>
        </p:nvSpPr>
        <p:spPr/>
        <p:txBody>
          <a:bodyPr/>
          <a:lstStyle/>
          <a:p>
            <a:r>
              <a:rPr lang="fr-FR" dirty="0"/>
              <a:t>Etat des lieux</a:t>
            </a:r>
          </a:p>
        </p:txBody>
      </p:sp>
      <p:sp>
        <p:nvSpPr>
          <p:cNvPr id="3" name="Espace réservé du contenu 2">
            <a:extLst>
              <a:ext uri="{FF2B5EF4-FFF2-40B4-BE49-F238E27FC236}">
                <a16:creationId xmlns:a16="http://schemas.microsoft.com/office/drawing/2014/main" id="{0E27D1C3-43F5-4579-A46D-D67566789F52}"/>
              </a:ext>
            </a:extLst>
          </p:cNvPr>
          <p:cNvSpPr>
            <a:spLocks noGrp="1"/>
          </p:cNvSpPr>
          <p:nvPr>
            <p:ph idx="1"/>
          </p:nvPr>
        </p:nvSpPr>
        <p:spPr/>
        <p:txBody>
          <a:bodyPr/>
          <a:lstStyle/>
          <a:p>
            <a:r>
              <a:rPr lang="fr-FR" dirty="0"/>
              <a:t>Les inventaires :</a:t>
            </a:r>
          </a:p>
          <a:p>
            <a:endParaRPr lang="fr-FR" dirty="0"/>
          </a:p>
          <a:p>
            <a:endParaRPr lang="fr-FR" dirty="0"/>
          </a:p>
        </p:txBody>
      </p:sp>
      <p:sp>
        <p:nvSpPr>
          <p:cNvPr id="4" name="Espace réservé de la date 3">
            <a:extLst>
              <a:ext uri="{FF2B5EF4-FFF2-40B4-BE49-F238E27FC236}">
                <a16:creationId xmlns:a16="http://schemas.microsoft.com/office/drawing/2014/main" id="{FBDE0248-33F9-4A8F-B03D-2FAFDA3EC01D}"/>
              </a:ext>
            </a:extLst>
          </p:cNvPr>
          <p:cNvSpPr>
            <a:spLocks noGrp="1"/>
          </p:cNvSpPr>
          <p:nvPr>
            <p:ph type="dt" sz="half" idx="10"/>
          </p:nvPr>
        </p:nvSpPr>
        <p:spPr/>
        <p:txBody>
          <a:bodyPr/>
          <a:lstStyle/>
          <a:p>
            <a:fld id="{103CD436-FEDF-4192-B0A4-0ABC91B65A89}"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9BE8A4EE-BAD2-4A64-8795-684196A562D1}"/>
              </a:ext>
            </a:extLst>
          </p:cNvPr>
          <p:cNvSpPr>
            <a:spLocks noGrp="1"/>
          </p:cNvSpPr>
          <p:nvPr>
            <p:ph type="sldNum" sz="quarter" idx="12"/>
          </p:nvPr>
        </p:nvSpPr>
        <p:spPr/>
        <p:txBody>
          <a:bodyPr/>
          <a:lstStyle/>
          <a:p>
            <a:fld id="{D4158729-E937-4EDF-A0C6-A2B3BDB57711}" type="slidenum">
              <a:rPr lang="fr-FR" smtClean="0"/>
              <a:pPr/>
              <a:t>28</a:t>
            </a:fld>
            <a:endParaRPr lang="fr-FR" dirty="0"/>
          </a:p>
        </p:txBody>
      </p:sp>
      <p:graphicFrame>
        <p:nvGraphicFramePr>
          <p:cNvPr id="6" name="Tableau 6">
            <a:extLst>
              <a:ext uri="{FF2B5EF4-FFF2-40B4-BE49-F238E27FC236}">
                <a16:creationId xmlns:a16="http://schemas.microsoft.com/office/drawing/2014/main" id="{289E6EFD-7839-4956-9236-ACE7DAA941E5}"/>
              </a:ext>
            </a:extLst>
          </p:cNvPr>
          <p:cNvGraphicFramePr>
            <a:graphicFrameLocks noGrp="1"/>
          </p:cNvGraphicFramePr>
          <p:nvPr>
            <p:extLst>
              <p:ext uri="{D42A27DB-BD31-4B8C-83A1-F6EECF244321}">
                <p14:modId xmlns:p14="http://schemas.microsoft.com/office/powerpoint/2010/main" val="3309560387"/>
              </p:ext>
            </p:extLst>
          </p:nvPr>
        </p:nvGraphicFramePr>
        <p:xfrm>
          <a:off x="0" y="2506662"/>
          <a:ext cx="11973826" cy="4386927"/>
        </p:xfrm>
        <a:graphic>
          <a:graphicData uri="http://schemas.openxmlformats.org/drawingml/2006/table">
            <a:tbl>
              <a:tblPr firstRow="1" bandRow="1">
                <a:tableStyleId>{5C22544A-7EE6-4342-B048-85BDC9FD1C3A}</a:tableStyleId>
              </a:tblPr>
              <a:tblGrid>
                <a:gridCol w="2898034">
                  <a:extLst>
                    <a:ext uri="{9D8B030D-6E8A-4147-A177-3AD203B41FA5}">
                      <a16:colId xmlns:a16="http://schemas.microsoft.com/office/drawing/2014/main" val="3868977505"/>
                    </a:ext>
                  </a:extLst>
                </a:gridCol>
                <a:gridCol w="3025264">
                  <a:extLst>
                    <a:ext uri="{9D8B030D-6E8A-4147-A177-3AD203B41FA5}">
                      <a16:colId xmlns:a16="http://schemas.microsoft.com/office/drawing/2014/main" val="1096042637"/>
                    </a:ext>
                  </a:extLst>
                </a:gridCol>
                <a:gridCol w="3025264">
                  <a:extLst>
                    <a:ext uri="{9D8B030D-6E8A-4147-A177-3AD203B41FA5}">
                      <a16:colId xmlns:a16="http://schemas.microsoft.com/office/drawing/2014/main" val="1171643409"/>
                    </a:ext>
                  </a:extLst>
                </a:gridCol>
                <a:gridCol w="3025264">
                  <a:extLst>
                    <a:ext uri="{9D8B030D-6E8A-4147-A177-3AD203B41FA5}">
                      <a16:colId xmlns:a16="http://schemas.microsoft.com/office/drawing/2014/main" val="2616789045"/>
                    </a:ext>
                  </a:extLst>
                </a:gridCol>
              </a:tblGrid>
              <a:tr h="974629">
                <a:tc>
                  <a:txBody>
                    <a:bodyPr/>
                    <a:lstStyle/>
                    <a:p>
                      <a:pPr algn="ctr"/>
                      <a:r>
                        <a:rPr lang="fr-FR" dirty="0"/>
                        <a:t>Inventaire</a:t>
                      </a:r>
                    </a:p>
                  </a:txBody>
                  <a:tcPr/>
                </a:tc>
                <a:tc>
                  <a:txBody>
                    <a:bodyPr/>
                    <a:lstStyle/>
                    <a:p>
                      <a:pPr algn="ctr"/>
                      <a:r>
                        <a:rPr lang="fr-FR" dirty="0"/>
                        <a:t>Zones humides SAGE Canche</a:t>
                      </a:r>
                    </a:p>
                  </a:txBody>
                  <a:tcPr/>
                </a:tc>
                <a:tc>
                  <a:txBody>
                    <a:bodyPr/>
                    <a:lstStyle/>
                    <a:p>
                      <a:pPr algn="ctr"/>
                      <a:r>
                        <a:rPr lang="fr-FR" dirty="0"/>
                        <a:t>Complément SAGE Canche</a:t>
                      </a:r>
                    </a:p>
                  </a:txBody>
                  <a:tcPr/>
                </a:tc>
                <a:tc>
                  <a:txBody>
                    <a:bodyPr/>
                    <a:lstStyle/>
                    <a:p>
                      <a:pPr algn="ctr"/>
                      <a:r>
                        <a:rPr lang="fr-FR" dirty="0"/>
                        <a:t>Cartographie nationale 2024 – MNHM / Ministère</a:t>
                      </a:r>
                    </a:p>
                  </a:txBody>
                  <a:tcPr/>
                </a:tc>
                <a:extLst>
                  <a:ext uri="{0D108BD9-81ED-4DB2-BD59-A6C34878D82A}">
                    <a16:rowId xmlns:a16="http://schemas.microsoft.com/office/drawing/2014/main" val="2585029269"/>
                  </a:ext>
                </a:extLst>
              </a:tr>
              <a:tr h="974629">
                <a:tc>
                  <a:txBody>
                    <a:bodyPr/>
                    <a:lstStyle/>
                    <a:p>
                      <a:pPr algn="ctr"/>
                      <a:r>
                        <a:rPr lang="fr-FR" dirty="0"/>
                        <a:t>Date</a:t>
                      </a:r>
                    </a:p>
                  </a:txBody>
                  <a:tcPr/>
                </a:tc>
                <a:tc>
                  <a:txBody>
                    <a:bodyPr/>
                    <a:lstStyle/>
                    <a:p>
                      <a:pPr algn="ctr"/>
                      <a:r>
                        <a:rPr lang="fr-FR" dirty="0"/>
                        <a:t>2002-2006</a:t>
                      </a:r>
                    </a:p>
                  </a:txBody>
                  <a:tcPr/>
                </a:tc>
                <a:tc>
                  <a:txBody>
                    <a:bodyPr/>
                    <a:lstStyle/>
                    <a:p>
                      <a:pPr algn="ctr"/>
                      <a:r>
                        <a:rPr lang="fr-FR" dirty="0"/>
                        <a:t>2018-2020</a:t>
                      </a:r>
                    </a:p>
                  </a:txBody>
                  <a:tcPr/>
                </a:tc>
                <a:tc>
                  <a:txBody>
                    <a:bodyPr/>
                    <a:lstStyle/>
                    <a:p>
                      <a:pPr algn="ctr"/>
                      <a:r>
                        <a:rPr lang="fr-FR" dirty="0"/>
                        <a:t>2021-2022</a:t>
                      </a:r>
                    </a:p>
                  </a:txBody>
                  <a:tcPr/>
                </a:tc>
                <a:extLst>
                  <a:ext uri="{0D108BD9-81ED-4DB2-BD59-A6C34878D82A}">
                    <a16:rowId xmlns:a16="http://schemas.microsoft.com/office/drawing/2014/main" val="3209897759"/>
                  </a:ext>
                </a:extLst>
              </a:tr>
              <a:tr h="1427452">
                <a:tc>
                  <a:txBody>
                    <a:bodyPr/>
                    <a:lstStyle/>
                    <a:p>
                      <a:pPr algn="ctr"/>
                      <a:r>
                        <a:rPr lang="fr-FR" dirty="0"/>
                        <a:t>Méthode</a:t>
                      </a:r>
                    </a:p>
                  </a:txBody>
                  <a:tcPr/>
                </a:tc>
                <a:tc>
                  <a:txBody>
                    <a:bodyPr/>
                    <a:lstStyle/>
                    <a:p>
                      <a:pPr marL="285750" indent="-285750" algn="ctr">
                        <a:buFontTx/>
                        <a:buChar char="-"/>
                      </a:pPr>
                      <a:r>
                        <a:rPr lang="fr-FR" dirty="0"/>
                        <a:t>Faune </a:t>
                      </a:r>
                    </a:p>
                    <a:p>
                      <a:pPr marL="285750" indent="-285750" algn="ctr">
                        <a:buFontTx/>
                        <a:buChar char="-"/>
                      </a:pPr>
                      <a:r>
                        <a:rPr lang="fr-FR" dirty="0"/>
                        <a:t>Flore</a:t>
                      </a:r>
                    </a:p>
                    <a:p>
                      <a:pPr marL="285750" indent="-285750" algn="ctr">
                        <a:buFontTx/>
                        <a:buChar char="-"/>
                      </a:pPr>
                      <a:r>
                        <a:rPr lang="fr-FR" dirty="0"/>
                        <a:t>Habitats IFEN</a:t>
                      </a:r>
                    </a:p>
                  </a:txBody>
                  <a:tcPr/>
                </a:tc>
                <a:tc>
                  <a:txBody>
                    <a:bodyPr/>
                    <a:lstStyle/>
                    <a:p>
                      <a:pPr marL="285750" indent="-285750" algn="ctr">
                        <a:buFontTx/>
                        <a:buChar char="-"/>
                      </a:pPr>
                      <a:r>
                        <a:rPr lang="fr-FR" dirty="0" err="1"/>
                        <a:t>Prélocalisation</a:t>
                      </a:r>
                      <a:r>
                        <a:rPr lang="fr-FR" dirty="0"/>
                        <a:t> (LIDAR, ARCH …) + vérification</a:t>
                      </a:r>
                    </a:p>
                    <a:p>
                      <a:pPr marL="285750" indent="-285750" algn="ctr">
                        <a:buFontTx/>
                        <a:buChar char="-"/>
                      </a:pPr>
                      <a:r>
                        <a:rPr lang="fr-FR" dirty="0"/>
                        <a:t>Catégorisation SDAGE 2016-2021</a:t>
                      </a:r>
                    </a:p>
                    <a:p>
                      <a:pPr marL="285750" indent="-285750" algn="ctr">
                        <a:buFontTx/>
                        <a:buChar char="-"/>
                      </a:pPr>
                      <a:endParaRPr lang="fr-FR" dirty="0"/>
                    </a:p>
                  </a:txBody>
                  <a:tcPr/>
                </a:tc>
                <a:tc>
                  <a:txBody>
                    <a:bodyPr/>
                    <a:lstStyle/>
                    <a:p>
                      <a:pPr marL="285750" indent="-285750" algn="ctr">
                        <a:buFontTx/>
                        <a:buChar char="-"/>
                      </a:pPr>
                      <a:r>
                        <a:rPr lang="fr-FR" dirty="0" err="1"/>
                        <a:t>Prélocalisation</a:t>
                      </a:r>
                      <a:endParaRPr lang="fr-FR" dirty="0"/>
                    </a:p>
                    <a:p>
                      <a:pPr marL="285750" indent="-285750" algn="ctr">
                        <a:buFontTx/>
                        <a:buChar char="-"/>
                      </a:pPr>
                      <a:r>
                        <a:rPr lang="fr-FR" dirty="0"/>
                        <a:t>Etude sur quelques bassins versants</a:t>
                      </a:r>
                    </a:p>
                    <a:p>
                      <a:pPr marL="285750" indent="-285750" algn="ctr">
                        <a:buFontTx/>
                        <a:buChar char="-"/>
                      </a:pPr>
                      <a:r>
                        <a:rPr lang="fr-FR" dirty="0"/>
                        <a:t>Etude sur quelques sites</a:t>
                      </a:r>
                    </a:p>
                  </a:txBody>
                  <a:tcPr/>
                </a:tc>
                <a:extLst>
                  <a:ext uri="{0D108BD9-81ED-4DB2-BD59-A6C34878D82A}">
                    <a16:rowId xmlns:a16="http://schemas.microsoft.com/office/drawing/2014/main" val="1169932544"/>
                  </a:ext>
                </a:extLst>
              </a:tr>
              <a:tr h="974629">
                <a:tc>
                  <a:txBody>
                    <a:bodyPr/>
                    <a:lstStyle/>
                    <a:p>
                      <a:pPr algn="ctr"/>
                      <a:r>
                        <a:rPr lang="fr-FR" dirty="0"/>
                        <a:t>ZH inventoriée (ha)</a:t>
                      </a:r>
                    </a:p>
                  </a:txBody>
                  <a:tcPr/>
                </a:tc>
                <a:tc>
                  <a:txBody>
                    <a:bodyPr/>
                    <a:lstStyle/>
                    <a:p>
                      <a:pPr algn="ctr"/>
                      <a:r>
                        <a:rPr lang="fr-FR" dirty="0"/>
                        <a:t>6700</a:t>
                      </a:r>
                    </a:p>
                  </a:txBody>
                  <a:tcPr/>
                </a:tc>
                <a:tc>
                  <a:txBody>
                    <a:bodyPr/>
                    <a:lstStyle/>
                    <a:p>
                      <a:pPr algn="ctr"/>
                      <a:r>
                        <a:rPr lang="fr-FR" dirty="0"/>
                        <a:t>875</a:t>
                      </a:r>
                    </a:p>
                  </a:txBody>
                  <a:tcPr/>
                </a:tc>
                <a:tc>
                  <a:txBody>
                    <a:bodyPr/>
                    <a:lstStyle/>
                    <a:p>
                      <a:pPr algn="ctr"/>
                      <a:r>
                        <a:rPr lang="fr-FR" dirty="0"/>
                        <a:t>Pas encore débuté</a:t>
                      </a:r>
                    </a:p>
                  </a:txBody>
                  <a:tcPr/>
                </a:tc>
                <a:extLst>
                  <a:ext uri="{0D108BD9-81ED-4DB2-BD59-A6C34878D82A}">
                    <a16:rowId xmlns:a16="http://schemas.microsoft.com/office/drawing/2014/main" val="1348743234"/>
                  </a:ext>
                </a:extLst>
              </a:tr>
            </a:tbl>
          </a:graphicData>
        </a:graphic>
      </p:graphicFrame>
    </p:spTree>
    <p:extLst>
      <p:ext uri="{BB962C8B-B14F-4D97-AF65-F5344CB8AC3E}">
        <p14:creationId xmlns:p14="http://schemas.microsoft.com/office/powerpoint/2010/main" val="1870105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138D501-1870-43B5-9AC8-8FB0646B20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1601" y="2002055"/>
            <a:ext cx="5220399" cy="3791351"/>
          </a:xfrm>
          <a:prstGeom prst="rect">
            <a:avLst/>
          </a:prstGeom>
          <a:noFill/>
        </p:spPr>
      </p:pic>
      <p:sp>
        <p:nvSpPr>
          <p:cNvPr id="2" name="Titre 1">
            <a:extLst>
              <a:ext uri="{FF2B5EF4-FFF2-40B4-BE49-F238E27FC236}">
                <a16:creationId xmlns:a16="http://schemas.microsoft.com/office/drawing/2014/main" id="{4189E1B9-14AF-4B1E-8143-D166F5247640}"/>
              </a:ext>
            </a:extLst>
          </p:cNvPr>
          <p:cNvSpPr>
            <a:spLocks noGrp="1"/>
          </p:cNvSpPr>
          <p:nvPr>
            <p:ph type="title"/>
          </p:nvPr>
        </p:nvSpPr>
        <p:spPr/>
        <p:txBody>
          <a:bodyPr/>
          <a:lstStyle/>
          <a:p>
            <a:r>
              <a:rPr lang="fr-FR" dirty="0"/>
              <a:t>Complément Inventaire SAGE Canche</a:t>
            </a:r>
          </a:p>
        </p:txBody>
      </p:sp>
      <p:sp>
        <p:nvSpPr>
          <p:cNvPr id="3" name="Espace réservé du contenu 2">
            <a:extLst>
              <a:ext uri="{FF2B5EF4-FFF2-40B4-BE49-F238E27FC236}">
                <a16:creationId xmlns:a16="http://schemas.microsoft.com/office/drawing/2014/main" id="{9B32507D-B006-488D-80DD-F892B662CADD}"/>
              </a:ext>
            </a:extLst>
          </p:cNvPr>
          <p:cNvSpPr>
            <a:spLocks noGrp="1"/>
          </p:cNvSpPr>
          <p:nvPr>
            <p:ph idx="1"/>
          </p:nvPr>
        </p:nvSpPr>
        <p:spPr>
          <a:xfrm>
            <a:off x="96254" y="1825624"/>
            <a:ext cx="7584706" cy="4758055"/>
          </a:xfrm>
        </p:spPr>
        <p:txBody>
          <a:bodyPr>
            <a:normAutofit fontScale="85000" lnSpcReduction="10000"/>
          </a:bodyPr>
          <a:lstStyle/>
          <a:p>
            <a:r>
              <a:rPr lang="fr-FR" u="sng" dirty="0"/>
              <a:t>Méthode :</a:t>
            </a:r>
          </a:p>
          <a:p>
            <a:pPr lvl="1"/>
            <a:r>
              <a:rPr lang="fr-FR" dirty="0"/>
              <a:t>Identifier les zones humides potentielles via des outils</a:t>
            </a:r>
          </a:p>
          <a:p>
            <a:pPr lvl="2"/>
            <a:r>
              <a:rPr lang="fr-FR" dirty="0"/>
              <a:t>ARCH</a:t>
            </a:r>
          </a:p>
          <a:p>
            <a:pPr lvl="2"/>
            <a:r>
              <a:rPr lang="fr-FR" dirty="0"/>
              <a:t>Lidar</a:t>
            </a:r>
          </a:p>
          <a:p>
            <a:pPr lvl="2"/>
            <a:r>
              <a:rPr lang="fr-FR" dirty="0"/>
              <a:t>Délimitation grâce aux sondages pédologiques</a:t>
            </a:r>
          </a:p>
          <a:p>
            <a:pPr lvl="1"/>
            <a:r>
              <a:rPr lang="fr-FR" dirty="0"/>
              <a:t>Catégoriser les enjeux</a:t>
            </a:r>
          </a:p>
          <a:p>
            <a:pPr lvl="2"/>
            <a:r>
              <a:rPr lang="fr-FR" dirty="0"/>
              <a:t>ZHR : Zones humides Remarquables = ZH SAGE + </a:t>
            </a:r>
            <a:r>
              <a:rPr lang="fr-FR" dirty="0" err="1"/>
              <a:t>ZNIEFFs</a:t>
            </a:r>
            <a:r>
              <a:rPr lang="fr-FR" dirty="0"/>
              <a:t> 1 Humides</a:t>
            </a:r>
          </a:p>
          <a:p>
            <a:pPr lvl="2"/>
            <a:r>
              <a:rPr lang="fr-FR" dirty="0"/>
              <a:t>ZHRES : Zones humides à restaurer = Zones humides potentielles</a:t>
            </a:r>
          </a:p>
          <a:p>
            <a:pPr lvl="2"/>
            <a:r>
              <a:rPr lang="fr-FR" dirty="0"/>
              <a:t>ZHEA : Zones humides à enjeu agricole = Prairies humides</a:t>
            </a:r>
          </a:p>
          <a:p>
            <a:pPr lvl="1"/>
            <a:r>
              <a:rPr lang="fr-FR" dirty="0"/>
              <a:t>Evaluer le fonctionnement</a:t>
            </a:r>
          </a:p>
          <a:p>
            <a:pPr lvl="2"/>
            <a:r>
              <a:rPr lang="fr-FR" dirty="0"/>
              <a:t>Biogéochimiques</a:t>
            </a:r>
          </a:p>
          <a:p>
            <a:pPr lvl="2"/>
            <a:r>
              <a:rPr lang="fr-FR" dirty="0"/>
              <a:t>Ecologiques</a:t>
            </a:r>
          </a:p>
          <a:p>
            <a:pPr lvl="2"/>
            <a:r>
              <a:rPr lang="fr-FR" dirty="0"/>
              <a:t>Hydrologiques</a:t>
            </a:r>
          </a:p>
          <a:p>
            <a:endParaRPr lang="fr-FR" dirty="0"/>
          </a:p>
          <a:p>
            <a:r>
              <a:rPr lang="fr-FR" u="sng" dirty="0"/>
              <a:t>Résultats : </a:t>
            </a:r>
            <a:r>
              <a:rPr lang="fr-FR" dirty="0"/>
              <a:t>875 ha de ZH supplémentaires inventoriées</a:t>
            </a:r>
          </a:p>
        </p:txBody>
      </p:sp>
      <p:sp>
        <p:nvSpPr>
          <p:cNvPr id="4" name="Espace réservé de la date 3">
            <a:extLst>
              <a:ext uri="{FF2B5EF4-FFF2-40B4-BE49-F238E27FC236}">
                <a16:creationId xmlns:a16="http://schemas.microsoft.com/office/drawing/2014/main" id="{C771D45C-E969-41AD-878D-81A709AEE307}"/>
              </a:ext>
            </a:extLst>
          </p:cNvPr>
          <p:cNvSpPr>
            <a:spLocks noGrp="1"/>
          </p:cNvSpPr>
          <p:nvPr>
            <p:ph type="dt" sz="half" idx="10"/>
          </p:nvPr>
        </p:nvSpPr>
        <p:spPr/>
        <p:txBody>
          <a:bodyPr/>
          <a:lstStyle/>
          <a:p>
            <a:fld id="{53374A8E-5D67-4C9F-A08C-4F86A3739E7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11167731-B378-46FF-AE1A-F0C8EC480841}"/>
              </a:ext>
            </a:extLst>
          </p:cNvPr>
          <p:cNvSpPr>
            <a:spLocks noGrp="1"/>
          </p:cNvSpPr>
          <p:nvPr>
            <p:ph type="sldNum" sz="quarter" idx="12"/>
          </p:nvPr>
        </p:nvSpPr>
        <p:spPr/>
        <p:txBody>
          <a:bodyPr/>
          <a:lstStyle/>
          <a:p>
            <a:fld id="{D4158729-E937-4EDF-A0C6-A2B3BDB57711}" type="slidenum">
              <a:rPr lang="fr-FR" smtClean="0"/>
              <a:pPr/>
              <a:t>29</a:t>
            </a:fld>
            <a:endParaRPr lang="fr-FR" dirty="0"/>
          </a:p>
        </p:txBody>
      </p:sp>
    </p:spTree>
    <p:extLst>
      <p:ext uri="{BB962C8B-B14F-4D97-AF65-F5344CB8AC3E}">
        <p14:creationId xmlns:p14="http://schemas.microsoft.com/office/powerpoint/2010/main" val="23171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t>Qu’est ce qu’un SAGE ?</a:t>
            </a:r>
          </a:p>
        </p:txBody>
      </p:sp>
      <p:sp>
        <p:nvSpPr>
          <p:cNvPr id="5" name="Espace réservé du contenu 4"/>
          <p:cNvSpPr>
            <a:spLocks noGrp="1"/>
          </p:cNvSpPr>
          <p:nvPr>
            <p:ph idx="1"/>
          </p:nvPr>
        </p:nvSpPr>
        <p:spPr/>
        <p:txBody>
          <a:bodyPr/>
          <a:lstStyle/>
          <a:p>
            <a:r>
              <a:rPr lang="fr-FR" dirty="0"/>
              <a:t>Outil institué par la loi sur l’eau de 1992</a:t>
            </a:r>
          </a:p>
          <a:p>
            <a:endParaRPr lang="fr-FR" dirty="0"/>
          </a:p>
          <a:p>
            <a:r>
              <a:rPr lang="fr-FR" dirty="0"/>
              <a:t>Objectifs d’un SAGE</a:t>
            </a:r>
          </a:p>
          <a:p>
            <a:pPr lvl="1"/>
            <a:r>
              <a:rPr lang="fr-FR" dirty="0"/>
              <a:t>Il vise la gestion équilibrée de la ressource en eau</a:t>
            </a:r>
          </a:p>
          <a:p>
            <a:pPr lvl="1"/>
            <a:r>
              <a:rPr lang="fr-FR" dirty="0"/>
              <a:t>Une protection des milieux aquatiques</a:t>
            </a:r>
          </a:p>
          <a:p>
            <a:pPr lvl="1"/>
            <a:r>
              <a:rPr lang="fr-FR" dirty="0"/>
              <a:t>Un conciliation entre les différents usages de l’eau</a:t>
            </a:r>
          </a:p>
          <a:p>
            <a:endParaRPr lang="fr-FR" dirty="0"/>
          </a:p>
          <a:p>
            <a:r>
              <a:rPr lang="fr-FR" dirty="0"/>
              <a:t>Déclinaison du SDAGE à une échelle plus locale</a:t>
            </a:r>
          </a:p>
          <a:p>
            <a:pPr lvl="1"/>
            <a:r>
              <a:rPr lang="fr-FR" dirty="0"/>
              <a:t>Nécessite d’être compatible avec le SDAGE</a:t>
            </a:r>
          </a:p>
        </p:txBody>
      </p:sp>
      <p:sp>
        <p:nvSpPr>
          <p:cNvPr id="6" name="ZoneTexte 5">
            <a:extLst>
              <a:ext uri="{FF2B5EF4-FFF2-40B4-BE49-F238E27FC236}">
                <a16:creationId xmlns:a16="http://schemas.microsoft.com/office/drawing/2014/main" id="{1919E21A-8840-4B88-982A-CBC5A168D326}"/>
              </a:ext>
            </a:extLst>
          </p:cNvPr>
          <p:cNvSpPr txBox="1"/>
          <p:nvPr/>
        </p:nvSpPr>
        <p:spPr>
          <a:xfrm>
            <a:off x="304800" y="6291943"/>
            <a:ext cx="903514" cy="381000"/>
          </a:xfrm>
          <a:prstGeom prst="rect">
            <a:avLst/>
          </a:prstGeom>
          <a:noFill/>
        </p:spPr>
        <p:txBody>
          <a:bodyPr wrap="square" rtlCol="0">
            <a:spAutoFit/>
          </a:bodyPr>
          <a:lstStyle/>
          <a:p>
            <a:fld id="{B1B8976F-5BB6-474D-B512-201C87294B3D}" type="slidenum">
              <a:rPr lang="fr-FR" smtClean="0"/>
              <a:pPr/>
              <a:t>3</a:t>
            </a:fld>
            <a:endParaRPr lang="fr-FR" dirty="0"/>
          </a:p>
        </p:txBody>
      </p:sp>
      <p:sp>
        <p:nvSpPr>
          <p:cNvPr id="3" name="Espace réservé de la date 2">
            <a:extLst>
              <a:ext uri="{FF2B5EF4-FFF2-40B4-BE49-F238E27FC236}">
                <a16:creationId xmlns:a16="http://schemas.microsoft.com/office/drawing/2014/main" id="{4E11E83E-0BAB-4CB2-90E6-5F876B81E3D9}"/>
              </a:ext>
            </a:extLst>
          </p:cNvPr>
          <p:cNvSpPr>
            <a:spLocks noGrp="1"/>
          </p:cNvSpPr>
          <p:nvPr>
            <p:ph type="dt" sz="half" idx="10"/>
          </p:nvPr>
        </p:nvSpPr>
        <p:spPr/>
        <p:txBody>
          <a:bodyPr/>
          <a:lstStyle/>
          <a:p>
            <a:fld id="{1C552E9A-EA83-40B8-B4CD-FF5A05997900}" type="datetime1">
              <a:rPr lang="fr-FR" smtClean="0"/>
              <a:t>03/11/2021</a:t>
            </a:fld>
            <a:endParaRPr lang="fr-FR" dirty="0"/>
          </a:p>
        </p:txBody>
      </p:sp>
      <p:sp>
        <p:nvSpPr>
          <p:cNvPr id="4" name="Espace réservé du numéro de diapositive 3">
            <a:extLst>
              <a:ext uri="{FF2B5EF4-FFF2-40B4-BE49-F238E27FC236}">
                <a16:creationId xmlns:a16="http://schemas.microsoft.com/office/drawing/2014/main" id="{4D3E8AF0-EE36-473E-B668-8B244F8A8CF9}"/>
              </a:ext>
            </a:extLst>
          </p:cNvPr>
          <p:cNvSpPr>
            <a:spLocks noGrp="1"/>
          </p:cNvSpPr>
          <p:nvPr>
            <p:ph type="sldNum" sz="quarter" idx="12"/>
          </p:nvPr>
        </p:nvSpPr>
        <p:spPr/>
        <p:txBody>
          <a:bodyPr/>
          <a:lstStyle/>
          <a:p>
            <a:fld id="{D4158729-E937-4EDF-A0C6-A2B3BDB57711}" type="slidenum">
              <a:rPr lang="fr-FR" smtClean="0"/>
              <a:pPr/>
              <a:t>3</a:t>
            </a:fld>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4C3D53-0F05-435F-9EDC-9A84C6D43A75}"/>
              </a:ext>
            </a:extLst>
          </p:cNvPr>
          <p:cNvSpPr>
            <a:spLocks noGrp="1"/>
          </p:cNvSpPr>
          <p:nvPr>
            <p:ph type="title"/>
          </p:nvPr>
        </p:nvSpPr>
        <p:spPr/>
        <p:txBody>
          <a:bodyPr/>
          <a:lstStyle/>
          <a:p>
            <a:r>
              <a:rPr lang="fr-FR" dirty="0"/>
              <a:t>Fonctionnalité des zones humides</a:t>
            </a:r>
          </a:p>
        </p:txBody>
      </p:sp>
      <p:sp>
        <p:nvSpPr>
          <p:cNvPr id="3" name="Espace réservé du contenu 2">
            <a:extLst>
              <a:ext uri="{FF2B5EF4-FFF2-40B4-BE49-F238E27FC236}">
                <a16:creationId xmlns:a16="http://schemas.microsoft.com/office/drawing/2014/main" id="{10DC18CF-F1A3-406F-9767-A493CC21E262}"/>
              </a:ext>
            </a:extLst>
          </p:cNvPr>
          <p:cNvSpPr>
            <a:spLocks noGrp="1"/>
          </p:cNvSpPr>
          <p:nvPr>
            <p:ph idx="1"/>
          </p:nvPr>
        </p:nvSpPr>
        <p:spPr>
          <a:xfrm>
            <a:off x="8486078" y="1825625"/>
            <a:ext cx="3401122" cy="4351338"/>
          </a:xfrm>
        </p:spPr>
        <p:txBody>
          <a:bodyPr>
            <a:normAutofit fontScale="85000" lnSpcReduction="20000"/>
          </a:bodyPr>
          <a:lstStyle/>
          <a:p>
            <a:r>
              <a:rPr lang="fr-FR" dirty="0"/>
              <a:t>Incision forte sur les cours d’eau</a:t>
            </a:r>
          </a:p>
          <a:p>
            <a:endParaRPr lang="fr-FR" dirty="0"/>
          </a:p>
          <a:p>
            <a:r>
              <a:rPr lang="fr-FR" dirty="0"/>
              <a:t>Drainage modéré des zones humides</a:t>
            </a:r>
          </a:p>
          <a:p>
            <a:endParaRPr lang="fr-FR" dirty="0"/>
          </a:p>
          <a:p>
            <a:r>
              <a:rPr lang="fr-FR" dirty="0"/>
              <a:t>Fonctions biogéochimiques bonnes pour ZHR</a:t>
            </a:r>
          </a:p>
          <a:p>
            <a:endParaRPr lang="fr-FR" dirty="0"/>
          </a:p>
          <a:p>
            <a:r>
              <a:rPr lang="fr-FR" dirty="0"/>
              <a:t>Fonctions écologiques moyennes pour les ZHR</a:t>
            </a:r>
          </a:p>
        </p:txBody>
      </p:sp>
      <p:sp>
        <p:nvSpPr>
          <p:cNvPr id="4" name="Espace réservé de la date 3">
            <a:extLst>
              <a:ext uri="{FF2B5EF4-FFF2-40B4-BE49-F238E27FC236}">
                <a16:creationId xmlns:a16="http://schemas.microsoft.com/office/drawing/2014/main" id="{DEC1EB09-D342-4B84-B008-0D982A842640}"/>
              </a:ext>
            </a:extLst>
          </p:cNvPr>
          <p:cNvSpPr>
            <a:spLocks noGrp="1"/>
          </p:cNvSpPr>
          <p:nvPr>
            <p:ph type="dt" sz="half" idx="10"/>
          </p:nvPr>
        </p:nvSpPr>
        <p:spPr/>
        <p:txBody>
          <a:bodyPr/>
          <a:lstStyle/>
          <a:p>
            <a:fld id="{53374A8E-5D67-4C9F-A08C-4F86A3739E7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E75259D4-B59B-44C1-9CAE-698B7DC14920}"/>
              </a:ext>
            </a:extLst>
          </p:cNvPr>
          <p:cNvSpPr>
            <a:spLocks noGrp="1"/>
          </p:cNvSpPr>
          <p:nvPr>
            <p:ph type="sldNum" sz="quarter" idx="12"/>
          </p:nvPr>
        </p:nvSpPr>
        <p:spPr/>
        <p:txBody>
          <a:bodyPr/>
          <a:lstStyle/>
          <a:p>
            <a:fld id="{D4158729-E937-4EDF-A0C6-A2B3BDB57711}" type="slidenum">
              <a:rPr lang="fr-FR" smtClean="0"/>
              <a:pPr/>
              <a:t>30</a:t>
            </a:fld>
            <a:endParaRPr lang="fr-FR" dirty="0"/>
          </a:p>
        </p:txBody>
      </p:sp>
      <p:graphicFrame>
        <p:nvGraphicFramePr>
          <p:cNvPr id="6" name="Graphique 5">
            <a:extLst>
              <a:ext uri="{FF2B5EF4-FFF2-40B4-BE49-F238E27FC236}">
                <a16:creationId xmlns:a16="http://schemas.microsoft.com/office/drawing/2014/main" id="{B92BF9EF-E072-40AF-9AF3-7B06E5A5F1B7}"/>
              </a:ext>
            </a:extLst>
          </p:cNvPr>
          <p:cNvGraphicFramePr/>
          <p:nvPr>
            <p:extLst>
              <p:ext uri="{D42A27DB-BD31-4B8C-83A1-F6EECF244321}">
                <p14:modId xmlns:p14="http://schemas.microsoft.com/office/powerpoint/2010/main" val="44684586"/>
              </p:ext>
            </p:extLst>
          </p:nvPr>
        </p:nvGraphicFramePr>
        <p:xfrm>
          <a:off x="0" y="1825625"/>
          <a:ext cx="8385717" cy="4441032"/>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14131E59-B7A9-40B2-9988-A009472F1686}"/>
              </a:ext>
            </a:extLst>
          </p:cNvPr>
          <p:cNvSpPr txBox="1"/>
          <p:nvPr/>
        </p:nvSpPr>
        <p:spPr>
          <a:xfrm>
            <a:off x="9924585" y="6055112"/>
            <a:ext cx="1761893" cy="369332"/>
          </a:xfrm>
          <a:prstGeom prst="rect">
            <a:avLst/>
          </a:prstGeom>
          <a:noFill/>
        </p:spPr>
        <p:txBody>
          <a:bodyPr wrap="square" rtlCol="0">
            <a:spAutoFit/>
          </a:bodyPr>
          <a:lstStyle/>
          <a:p>
            <a:r>
              <a:rPr lang="fr-FR" dirty="0">
                <a:hlinkClick r:id="rId3" action="ppaction://hlinkfile"/>
              </a:rPr>
              <a:t>lien</a:t>
            </a:r>
            <a:endParaRPr lang="fr-FR" dirty="0"/>
          </a:p>
        </p:txBody>
      </p:sp>
    </p:spTree>
    <p:extLst>
      <p:ext uri="{BB962C8B-B14F-4D97-AF65-F5344CB8AC3E}">
        <p14:creationId xmlns:p14="http://schemas.microsoft.com/office/powerpoint/2010/main" val="2916147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CFD369-D116-4359-A22F-80D56CFF7BB5}"/>
              </a:ext>
            </a:extLst>
          </p:cNvPr>
          <p:cNvSpPr>
            <a:spLocks noGrp="1"/>
          </p:cNvSpPr>
          <p:nvPr>
            <p:ph type="title"/>
          </p:nvPr>
        </p:nvSpPr>
        <p:spPr>
          <a:xfrm>
            <a:off x="838200" y="-187032"/>
            <a:ext cx="10515600" cy="1325563"/>
          </a:xfrm>
        </p:spPr>
        <p:txBody>
          <a:bodyPr/>
          <a:lstStyle/>
          <a:p>
            <a:r>
              <a:rPr lang="fr-FR" dirty="0"/>
              <a:t>Cartographie nationale</a:t>
            </a:r>
          </a:p>
        </p:txBody>
      </p:sp>
      <p:sp>
        <p:nvSpPr>
          <p:cNvPr id="3" name="Espace réservé du contenu 2">
            <a:extLst>
              <a:ext uri="{FF2B5EF4-FFF2-40B4-BE49-F238E27FC236}">
                <a16:creationId xmlns:a16="http://schemas.microsoft.com/office/drawing/2014/main" id="{E8FD74A1-BFCD-4DB9-926E-49FACD81E512}"/>
              </a:ext>
            </a:extLst>
          </p:cNvPr>
          <p:cNvSpPr>
            <a:spLocks noGrp="1"/>
          </p:cNvSpPr>
          <p:nvPr>
            <p:ph idx="1"/>
          </p:nvPr>
        </p:nvSpPr>
        <p:spPr>
          <a:xfrm>
            <a:off x="838200" y="1491916"/>
            <a:ext cx="10515600" cy="4685047"/>
          </a:xfrm>
        </p:spPr>
        <p:txBody>
          <a:bodyPr/>
          <a:lstStyle/>
          <a:p>
            <a:r>
              <a:rPr lang="fr-FR" dirty="0"/>
              <a:t>Objectifs</a:t>
            </a:r>
          </a:p>
          <a:p>
            <a:pPr lvl="1"/>
            <a:r>
              <a:rPr lang="fr-FR" dirty="0"/>
              <a:t>Homogénéité des inventaires</a:t>
            </a:r>
          </a:p>
          <a:p>
            <a:pPr lvl="1"/>
            <a:r>
              <a:rPr lang="fr-FR" dirty="0"/>
              <a:t>Travailler avec des collectivités locales</a:t>
            </a:r>
          </a:p>
          <a:p>
            <a:pPr lvl="1"/>
            <a:endParaRPr lang="fr-FR" dirty="0"/>
          </a:p>
          <a:p>
            <a:r>
              <a:rPr lang="fr-FR" dirty="0"/>
              <a:t>Choix des BV : Canche et Authie pour le Bassin AP</a:t>
            </a:r>
          </a:p>
        </p:txBody>
      </p:sp>
      <p:sp>
        <p:nvSpPr>
          <p:cNvPr id="4" name="Espace réservé de la date 3">
            <a:extLst>
              <a:ext uri="{FF2B5EF4-FFF2-40B4-BE49-F238E27FC236}">
                <a16:creationId xmlns:a16="http://schemas.microsoft.com/office/drawing/2014/main" id="{4236D874-C8D5-4A00-8C65-EEA64DB8A41B}"/>
              </a:ext>
            </a:extLst>
          </p:cNvPr>
          <p:cNvSpPr>
            <a:spLocks noGrp="1"/>
          </p:cNvSpPr>
          <p:nvPr>
            <p:ph type="dt" sz="half" idx="10"/>
          </p:nvPr>
        </p:nvSpPr>
        <p:spPr/>
        <p:txBody>
          <a:bodyPr/>
          <a:lstStyle/>
          <a:p>
            <a:fld id="{53374A8E-5D67-4C9F-A08C-4F86A3739E7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B9D33B12-A2BA-4B12-B0AB-CA5E4261306A}"/>
              </a:ext>
            </a:extLst>
          </p:cNvPr>
          <p:cNvSpPr>
            <a:spLocks noGrp="1"/>
          </p:cNvSpPr>
          <p:nvPr>
            <p:ph type="sldNum" sz="quarter" idx="12"/>
          </p:nvPr>
        </p:nvSpPr>
        <p:spPr/>
        <p:txBody>
          <a:bodyPr/>
          <a:lstStyle/>
          <a:p>
            <a:fld id="{D4158729-E937-4EDF-A0C6-A2B3BDB57711}" type="slidenum">
              <a:rPr lang="fr-FR" smtClean="0"/>
              <a:pPr/>
              <a:t>31</a:t>
            </a:fld>
            <a:endParaRPr lang="fr-FR" dirty="0"/>
          </a:p>
        </p:txBody>
      </p:sp>
      <p:pic>
        <p:nvPicPr>
          <p:cNvPr id="6" name="Image 5">
            <a:extLst>
              <a:ext uri="{FF2B5EF4-FFF2-40B4-BE49-F238E27FC236}">
                <a16:creationId xmlns:a16="http://schemas.microsoft.com/office/drawing/2014/main" id="{44CE3A22-A5C9-41C3-91D7-2F7C3D6E63F8}"/>
              </a:ext>
            </a:extLst>
          </p:cNvPr>
          <p:cNvPicPr>
            <a:picLocks noChangeAspect="1"/>
          </p:cNvPicPr>
          <p:nvPr/>
        </p:nvPicPr>
        <p:blipFill rotWithShape="1">
          <a:blip r:embed="rId2"/>
          <a:srcRect l="315" t="321" r="-315" b="2899"/>
          <a:stretch/>
        </p:blipFill>
        <p:spPr>
          <a:xfrm>
            <a:off x="626627" y="3618000"/>
            <a:ext cx="11182350" cy="3240000"/>
          </a:xfrm>
          <a:prstGeom prst="rect">
            <a:avLst/>
          </a:prstGeom>
        </p:spPr>
      </p:pic>
    </p:spTree>
    <p:extLst>
      <p:ext uri="{BB962C8B-B14F-4D97-AF65-F5344CB8AC3E}">
        <p14:creationId xmlns:p14="http://schemas.microsoft.com/office/powerpoint/2010/main" val="2361488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7CACB5-93AE-47DC-AE36-8D100497D2F5}"/>
              </a:ext>
            </a:extLst>
          </p:cNvPr>
          <p:cNvSpPr>
            <a:spLocks noGrp="1"/>
          </p:cNvSpPr>
          <p:nvPr>
            <p:ph type="title"/>
          </p:nvPr>
        </p:nvSpPr>
        <p:spPr>
          <a:xfrm>
            <a:off x="1703672" y="0"/>
            <a:ext cx="9650128" cy="1325563"/>
          </a:xfrm>
        </p:spPr>
        <p:txBody>
          <a:bodyPr/>
          <a:lstStyle/>
          <a:p>
            <a:r>
              <a:rPr lang="fr-FR" dirty="0"/>
              <a:t>Thème 13 : Préserver et reconquérir les zones humides et leurs fonctions</a:t>
            </a:r>
          </a:p>
        </p:txBody>
      </p:sp>
      <p:graphicFrame>
        <p:nvGraphicFramePr>
          <p:cNvPr id="7" name="Espace réservé du contenu 6">
            <a:extLst>
              <a:ext uri="{FF2B5EF4-FFF2-40B4-BE49-F238E27FC236}">
                <a16:creationId xmlns:a16="http://schemas.microsoft.com/office/drawing/2014/main" id="{2D270985-C466-41D1-880A-FCA848549342}"/>
              </a:ext>
            </a:extLst>
          </p:cNvPr>
          <p:cNvGraphicFramePr>
            <a:graphicFrameLocks noGrp="1"/>
          </p:cNvGraphicFramePr>
          <p:nvPr>
            <p:ph idx="1"/>
            <p:extLst>
              <p:ext uri="{D42A27DB-BD31-4B8C-83A1-F6EECF244321}">
                <p14:modId xmlns:p14="http://schemas.microsoft.com/office/powerpoint/2010/main" val="365238610"/>
              </p:ext>
            </p:extLst>
          </p:nvPr>
        </p:nvGraphicFramePr>
        <p:xfrm>
          <a:off x="1" y="1193918"/>
          <a:ext cx="12191999" cy="5664082"/>
        </p:xfrm>
        <a:graphic>
          <a:graphicData uri="http://schemas.openxmlformats.org/drawingml/2006/table">
            <a:tbl>
              <a:tblPr/>
              <a:tblGrid>
                <a:gridCol w="1442061">
                  <a:extLst>
                    <a:ext uri="{9D8B030D-6E8A-4147-A177-3AD203B41FA5}">
                      <a16:colId xmlns:a16="http://schemas.microsoft.com/office/drawing/2014/main" val="1157299764"/>
                    </a:ext>
                  </a:extLst>
                </a:gridCol>
                <a:gridCol w="5301639">
                  <a:extLst>
                    <a:ext uri="{9D8B030D-6E8A-4147-A177-3AD203B41FA5}">
                      <a16:colId xmlns:a16="http://schemas.microsoft.com/office/drawing/2014/main" val="3358910512"/>
                    </a:ext>
                  </a:extLst>
                </a:gridCol>
                <a:gridCol w="5448299">
                  <a:extLst>
                    <a:ext uri="{9D8B030D-6E8A-4147-A177-3AD203B41FA5}">
                      <a16:colId xmlns:a16="http://schemas.microsoft.com/office/drawing/2014/main" val="3736471503"/>
                    </a:ext>
                  </a:extLst>
                </a:gridCol>
              </a:tblGrid>
              <a:tr h="1107581">
                <a:tc>
                  <a:txBody>
                    <a:bodyPr/>
                    <a:lstStyle/>
                    <a:p>
                      <a:pPr algn="ctr" rtl="0" fontAlgn="ctr"/>
                      <a:r>
                        <a:rPr lang="fr-FR" sz="1800" b="0" i="0" u="none" strike="noStrike" dirty="0">
                          <a:solidFill>
                            <a:srgbClr val="000000"/>
                          </a:solidFill>
                          <a:effectLst/>
                          <a:latin typeface="Calibri" panose="020F0502020204030204" pitchFamily="34" charset="0"/>
                        </a:rPr>
                        <a:t>71</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Les documents d’urbanisme prennent en compte les zones humides. Des nouveaux inventaires pourront être ajoutés par la suite</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9C5700"/>
                          </a:solidFill>
                          <a:effectLst/>
                          <a:latin typeface="Calibri" panose="020F0502020204030204" pitchFamily="34" charset="0"/>
                        </a:rPr>
                        <a:t>  En cours : nouvel inventaire à valider </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4101420552"/>
                  </a:ext>
                </a:extLst>
              </a:tr>
              <a:tr h="800690">
                <a:tc>
                  <a:txBody>
                    <a:bodyPr/>
                    <a:lstStyle/>
                    <a:p>
                      <a:pPr algn="ctr" rtl="0" fontAlgn="ctr"/>
                      <a:r>
                        <a:rPr lang="fr-FR" sz="2400" b="0" i="0" u="none" strike="noStrike">
                          <a:solidFill>
                            <a:srgbClr val="000000"/>
                          </a:solidFill>
                          <a:effectLst/>
                          <a:latin typeface="Calibri" panose="020F0502020204030204" pitchFamily="34" charset="0"/>
                        </a:rPr>
                        <a:t>72</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tc>
                  <a:txBody>
                    <a:bodyPr/>
                    <a:lstStyle/>
                    <a:p>
                      <a:pPr algn="ctr" rtl="0" fontAlgn="ctr"/>
                      <a:r>
                        <a:rPr lang="fr-FR" sz="1800" b="0" i="0" u="none" strike="noStrike" dirty="0">
                          <a:solidFill>
                            <a:srgbClr val="000000"/>
                          </a:solidFill>
                          <a:effectLst/>
                          <a:latin typeface="Calibri" panose="020F0502020204030204" pitchFamily="34" charset="0"/>
                        </a:rPr>
                        <a:t>Les docs d’urbanismes ne s’appuient pas que sur les inventaires de ZH du SAGE et les zones d’expansion de crues</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tc>
                  <a:txBody>
                    <a:bodyPr/>
                    <a:lstStyle/>
                    <a:p>
                      <a:pPr algn="ctr" rtl="0" fontAlgn="ctr"/>
                      <a:r>
                        <a:rPr lang="fr-FR" sz="1000" b="0" i="0" u="none" strike="noStrike" dirty="0">
                          <a:solidFill>
                            <a:srgbClr val="006100"/>
                          </a:solidFill>
                          <a:effectLst/>
                          <a:latin typeface="Calibri" panose="020F0502020204030204" pitchFamily="34" charset="0"/>
                        </a:rPr>
                        <a:t>  </a:t>
                      </a:r>
                      <a:r>
                        <a:rPr lang="fr-FR" sz="1800" b="0" i="0" u="none" strike="noStrike" dirty="0">
                          <a:solidFill>
                            <a:srgbClr val="006100"/>
                          </a:solidFill>
                          <a:effectLst/>
                          <a:latin typeface="Calibri" panose="020F0502020204030204" pitchFamily="34" charset="0"/>
                        </a:rPr>
                        <a:t>Atteint : vu sur 7 vallées (ZDH …)</a:t>
                      </a:r>
                      <a:endParaRPr lang="fr-FR" sz="1000" b="0" i="0" u="none" strike="noStrike" dirty="0">
                        <a:solidFill>
                          <a:srgbClr val="006100"/>
                        </a:solidFill>
                        <a:effectLst/>
                        <a:latin typeface="Calibri" panose="020F0502020204030204" pitchFamily="34" charset="0"/>
                      </a:endParaRP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extLst>
                  <a:ext uri="{0D108BD9-81ED-4DB2-BD59-A6C34878D82A}">
                    <a16:rowId xmlns:a16="http://schemas.microsoft.com/office/drawing/2014/main" val="1506103848"/>
                  </a:ext>
                </a:extLst>
              </a:tr>
              <a:tr h="1918097">
                <a:tc>
                  <a:txBody>
                    <a:bodyPr/>
                    <a:lstStyle/>
                    <a:p>
                      <a:pPr algn="ctr" rtl="0" fontAlgn="ctr"/>
                      <a:r>
                        <a:rPr lang="fr-FR" sz="1800" b="0" i="0" u="none" strike="noStrike" dirty="0">
                          <a:solidFill>
                            <a:srgbClr val="000000"/>
                          </a:solidFill>
                          <a:effectLst/>
                          <a:latin typeface="Calibri" panose="020F0502020204030204" pitchFamily="34" charset="0"/>
                        </a:rPr>
                        <a:t>73</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Dans le cadre de la gestion des zones humides, les maîtres d’ouvrage publics et privés privilégient les techniques ou procédés permettant de maintenir la fonctionnalité de ces zones et de conserver ou développer la biodiversité et les habitats naturels.</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9C5700"/>
                          </a:solidFill>
                          <a:effectLst/>
                          <a:latin typeface="Calibri" panose="020F0502020204030204" pitchFamily="34" charset="0"/>
                        </a:rPr>
                        <a:t>  En cours : Exemple sur le plan de gestion du marais de contes</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3940347313"/>
                  </a:ext>
                </a:extLst>
              </a:tr>
              <a:tr h="951825">
                <a:tc>
                  <a:txBody>
                    <a:bodyPr/>
                    <a:lstStyle/>
                    <a:p>
                      <a:pPr algn="ctr" rtl="0" fontAlgn="ctr"/>
                      <a:r>
                        <a:rPr lang="fr-FR" sz="1800" b="0" i="0" u="none" strike="noStrike" dirty="0">
                          <a:solidFill>
                            <a:srgbClr val="000000"/>
                          </a:solidFill>
                          <a:effectLst/>
                          <a:latin typeface="Calibri" panose="020F0502020204030204" pitchFamily="34" charset="0"/>
                        </a:rPr>
                        <a:t>74</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Les collectivités territoriales veillent à ce que les projets de plans d’eau n’impactent pas les masses d’eaux. Elles sollicitent l’avis de la CLE </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9C5700"/>
                          </a:solidFill>
                          <a:effectLst/>
                          <a:latin typeface="Calibri" panose="020F0502020204030204" pitchFamily="34" charset="0"/>
                        </a:rPr>
                        <a:t>  En cours : une demande sur Hernicourt en 2017 </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1129179134"/>
                  </a:ext>
                </a:extLst>
              </a:tr>
              <a:tr h="862483">
                <a:tc>
                  <a:txBody>
                    <a:bodyPr/>
                    <a:lstStyle/>
                    <a:p>
                      <a:pPr algn="ctr" rtl="0" fontAlgn="ctr"/>
                      <a:r>
                        <a:rPr lang="fr-FR" sz="1800" b="0" i="0" u="none" strike="noStrike" dirty="0">
                          <a:solidFill>
                            <a:srgbClr val="000000"/>
                          </a:solidFill>
                          <a:effectLst/>
                          <a:latin typeface="Calibri" panose="020F0502020204030204" pitchFamily="34" charset="0"/>
                        </a:rPr>
                        <a:t>75</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Les programmes d’aménagement sous maîtrise d’ouvrage publics veillent à intégrer la reconquête des zones humides et le maintien de leurs fonctionnalités.</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9C5700"/>
                          </a:solidFill>
                          <a:effectLst/>
                          <a:latin typeface="Calibri" panose="020F0502020204030204" pitchFamily="34" charset="0"/>
                        </a:rPr>
                        <a:t>  En cours : Les PLU doivent intégrer les ZH. Les pouvoirs publics respectent les ZH</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1045264093"/>
                  </a:ext>
                </a:extLst>
              </a:tr>
            </a:tbl>
          </a:graphicData>
        </a:graphic>
      </p:graphicFrame>
      <p:sp>
        <p:nvSpPr>
          <p:cNvPr id="4" name="Espace réservé de la date 3">
            <a:extLst>
              <a:ext uri="{FF2B5EF4-FFF2-40B4-BE49-F238E27FC236}">
                <a16:creationId xmlns:a16="http://schemas.microsoft.com/office/drawing/2014/main" id="{FCE131A5-4BCB-43A2-B9C6-74393D196BD2}"/>
              </a:ext>
            </a:extLst>
          </p:cNvPr>
          <p:cNvSpPr>
            <a:spLocks noGrp="1"/>
          </p:cNvSpPr>
          <p:nvPr>
            <p:ph type="dt" sz="half" idx="10"/>
          </p:nvPr>
        </p:nvSpPr>
        <p:spPr/>
        <p:txBody>
          <a:bodyPr/>
          <a:lstStyle/>
          <a:p>
            <a:fld id="{ED7A64B1-6EF4-43DE-AE0B-DC8043043729}"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93A59873-48A6-44CF-B47E-D8478E1CC3C4}"/>
              </a:ext>
            </a:extLst>
          </p:cNvPr>
          <p:cNvSpPr>
            <a:spLocks noGrp="1"/>
          </p:cNvSpPr>
          <p:nvPr>
            <p:ph type="sldNum" sz="quarter" idx="12"/>
          </p:nvPr>
        </p:nvSpPr>
        <p:spPr/>
        <p:txBody>
          <a:bodyPr/>
          <a:lstStyle/>
          <a:p>
            <a:fld id="{D4158729-E937-4EDF-A0C6-A2B3BDB57711}" type="slidenum">
              <a:rPr lang="fr-FR" smtClean="0"/>
              <a:pPr/>
              <a:t>32</a:t>
            </a:fld>
            <a:endParaRPr lang="fr-FR" dirty="0"/>
          </a:p>
        </p:txBody>
      </p:sp>
    </p:spTree>
    <p:extLst>
      <p:ext uri="{BB962C8B-B14F-4D97-AF65-F5344CB8AC3E}">
        <p14:creationId xmlns:p14="http://schemas.microsoft.com/office/powerpoint/2010/main" val="991620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7CACB5-93AE-47DC-AE36-8D100497D2F5}"/>
              </a:ext>
            </a:extLst>
          </p:cNvPr>
          <p:cNvSpPr>
            <a:spLocks noGrp="1"/>
          </p:cNvSpPr>
          <p:nvPr>
            <p:ph type="title"/>
          </p:nvPr>
        </p:nvSpPr>
        <p:spPr>
          <a:xfrm>
            <a:off x="1703672" y="136525"/>
            <a:ext cx="9650128" cy="1325563"/>
          </a:xfrm>
        </p:spPr>
        <p:txBody>
          <a:bodyPr/>
          <a:lstStyle/>
          <a:p>
            <a:r>
              <a:rPr lang="fr-FR" dirty="0"/>
              <a:t>Thème 13 : Préserver et reconquérir les zones humides et leurs fonctions</a:t>
            </a:r>
          </a:p>
        </p:txBody>
      </p:sp>
      <p:graphicFrame>
        <p:nvGraphicFramePr>
          <p:cNvPr id="7" name="Espace réservé du contenu 6">
            <a:extLst>
              <a:ext uri="{FF2B5EF4-FFF2-40B4-BE49-F238E27FC236}">
                <a16:creationId xmlns:a16="http://schemas.microsoft.com/office/drawing/2014/main" id="{2D270985-C466-41D1-880A-FCA848549342}"/>
              </a:ext>
            </a:extLst>
          </p:cNvPr>
          <p:cNvGraphicFramePr>
            <a:graphicFrameLocks noGrp="1"/>
          </p:cNvGraphicFramePr>
          <p:nvPr>
            <p:ph idx="1"/>
            <p:extLst>
              <p:ext uri="{D42A27DB-BD31-4B8C-83A1-F6EECF244321}">
                <p14:modId xmlns:p14="http://schemas.microsoft.com/office/powerpoint/2010/main" val="2914736455"/>
              </p:ext>
            </p:extLst>
          </p:nvPr>
        </p:nvGraphicFramePr>
        <p:xfrm>
          <a:off x="1" y="1554164"/>
          <a:ext cx="12191999" cy="5303836"/>
        </p:xfrm>
        <a:graphic>
          <a:graphicData uri="http://schemas.openxmlformats.org/drawingml/2006/table">
            <a:tbl>
              <a:tblPr/>
              <a:tblGrid>
                <a:gridCol w="1442061">
                  <a:extLst>
                    <a:ext uri="{9D8B030D-6E8A-4147-A177-3AD203B41FA5}">
                      <a16:colId xmlns:a16="http://schemas.microsoft.com/office/drawing/2014/main" val="1157299764"/>
                    </a:ext>
                  </a:extLst>
                </a:gridCol>
                <a:gridCol w="6174475">
                  <a:extLst>
                    <a:ext uri="{9D8B030D-6E8A-4147-A177-3AD203B41FA5}">
                      <a16:colId xmlns:a16="http://schemas.microsoft.com/office/drawing/2014/main" val="3358910512"/>
                    </a:ext>
                  </a:extLst>
                </a:gridCol>
                <a:gridCol w="4575463">
                  <a:extLst>
                    <a:ext uri="{9D8B030D-6E8A-4147-A177-3AD203B41FA5}">
                      <a16:colId xmlns:a16="http://schemas.microsoft.com/office/drawing/2014/main" val="3736471503"/>
                    </a:ext>
                  </a:extLst>
                </a:gridCol>
              </a:tblGrid>
              <a:tr h="741833">
                <a:tc>
                  <a:txBody>
                    <a:bodyPr/>
                    <a:lstStyle/>
                    <a:p>
                      <a:pPr algn="ctr" rtl="0" fontAlgn="ctr"/>
                      <a:r>
                        <a:rPr lang="fr-FR" sz="2000" b="0" i="0" u="none" strike="noStrike" dirty="0">
                          <a:solidFill>
                            <a:srgbClr val="000000"/>
                          </a:solidFill>
                          <a:effectLst/>
                          <a:latin typeface="Calibri" panose="020F0502020204030204" pitchFamily="34" charset="0"/>
                        </a:rPr>
                        <a:t>76</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La CLE améliore la connaissance sur les zones humides en réalisant d’autres inventaires et en diffusant la donnée</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600" b="0" i="0" u="none" strike="noStrike" dirty="0">
                          <a:solidFill>
                            <a:srgbClr val="9C5700"/>
                          </a:solidFill>
                          <a:effectLst/>
                          <a:latin typeface="Calibri" panose="020F0502020204030204" pitchFamily="34" charset="0"/>
                        </a:rPr>
                        <a:t>  En cours: inventaire à valider </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1540329810"/>
                  </a:ext>
                </a:extLst>
              </a:tr>
              <a:tr h="959907">
                <a:tc>
                  <a:txBody>
                    <a:bodyPr/>
                    <a:lstStyle/>
                    <a:p>
                      <a:pPr algn="ctr" rtl="0" fontAlgn="ctr"/>
                      <a:r>
                        <a:rPr lang="fr-FR" sz="2000" b="0" i="0" u="none" strike="noStrike" dirty="0">
                          <a:solidFill>
                            <a:srgbClr val="000000"/>
                          </a:solidFill>
                          <a:effectLst/>
                          <a:latin typeface="Calibri" panose="020F0502020204030204" pitchFamily="34" charset="0"/>
                        </a:rPr>
                        <a:t>77</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000000"/>
                          </a:solidFill>
                          <a:effectLst/>
                          <a:latin typeface="Calibri" panose="020F0502020204030204" pitchFamily="34" charset="0"/>
                        </a:rPr>
                        <a:t>Délimitation des Zones humides d’intérêt environnemental particulier puis identifier les zones stratégiques pour la gestion de l’eau</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600" b="0" i="0" u="none" strike="noStrike" dirty="0">
                          <a:solidFill>
                            <a:srgbClr val="9C0006"/>
                          </a:solidFill>
                          <a:effectLst/>
                          <a:latin typeface="Calibri" panose="020F0502020204030204" pitchFamily="34" charset="0"/>
                        </a:rPr>
                        <a:t>  Non atteint </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extLst>
                  <a:ext uri="{0D108BD9-81ED-4DB2-BD59-A6C34878D82A}">
                    <a16:rowId xmlns:a16="http://schemas.microsoft.com/office/drawing/2014/main" val="3437806563"/>
                  </a:ext>
                </a:extLst>
              </a:tr>
              <a:tr h="1120748">
                <a:tc>
                  <a:txBody>
                    <a:bodyPr/>
                    <a:lstStyle/>
                    <a:p>
                      <a:pPr algn="ctr" rtl="0" fontAlgn="ctr"/>
                      <a:r>
                        <a:rPr lang="fr-FR" sz="2000" b="0" i="0" u="none" strike="noStrike" dirty="0">
                          <a:solidFill>
                            <a:srgbClr val="000000"/>
                          </a:solidFill>
                          <a:effectLst/>
                          <a:latin typeface="Calibri" panose="020F0502020204030204" pitchFamily="34" charset="0"/>
                        </a:rPr>
                        <a:t>78</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tc>
                  <a:txBody>
                    <a:bodyPr/>
                    <a:lstStyle/>
                    <a:p>
                      <a:pPr algn="ctr" rtl="0" fontAlgn="ctr"/>
                      <a:r>
                        <a:rPr lang="fr-FR" sz="1800" b="0" i="0" u="none" strike="noStrike" dirty="0">
                          <a:solidFill>
                            <a:srgbClr val="000000"/>
                          </a:solidFill>
                          <a:effectLst/>
                          <a:latin typeface="Calibri" panose="020F0502020204030204" pitchFamily="34" charset="0"/>
                        </a:rPr>
                        <a:t>L’autorité administrative incite les communes à rédiger un doc d’urbanisme et les aide à se mettre en compatibilité avec le SAGE à propos des ZH</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tc>
                  <a:txBody>
                    <a:bodyPr/>
                    <a:lstStyle/>
                    <a:p>
                      <a:pPr algn="ctr" rtl="0" fontAlgn="ctr"/>
                      <a:r>
                        <a:rPr lang="fr-FR" sz="1600" b="0" i="0" u="none" strike="noStrike" dirty="0">
                          <a:solidFill>
                            <a:srgbClr val="006100"/>
                          </a:solidFill>
                          <a:effectLst/>
                          <a:latin typeface="Calibri" panose="020F0502020204030204" pitchFamily="34" charset="0"/>
                        </a:rPr>
                        <a:t>  Atteint :</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extLst>
                  <a:ext uri="{0D108BD9-81ED-4DB2-BD59-A6C34878D82A}">
                    <a16:rowId xmlns:a16="http://schemas.microsoft.com/office/drawing/2014/main" val="461116447"/>
                  </a:ext>
                </a:extLst>
              </a:tr>
              <a:tr h="668911">
                <a:tc>
                  <a:txBody>
                    <a:bodyPr/>
                    <a:lstStyle/>
                    <a:p>
                      <a:pPr algn="ctr" rtl="0" fontAlgn="ctr"/>
                      <a:r>
                        <a:rPr lang="fr-FR" sz="2000" b="0" i="0" u="none" strike="noStrike" dirty="0">
                          <a:solidFill>
                            <a:srgbClr val="000000"/>
                          </a:solidFill>
                          <a:effectLst/>
                          <a:latin typeface="Calibri" panose="020F0502020204030204" pitchFamily="34" charset="0"/>
                        </a:rPr>
                        <a:t>79</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Renforcer la lutte contre le ruissellement et l’érosion des sols</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marL="0" algn="ctr" defTabSz="914400" rtl="0" eaLnBrk="1" fontAlgn="ctr" latinLnBrk="0" hangingPunct="1"/>
                      <a:r>
                        <a:rPr lang="fr-FR" sz="1600" b="0" i="0" u="none" strike="noStrike" kern="1200" dirty="0">
                          <a:solidFill>
                            <a:srgbClr val="9C5700"/>
                          </a:solidFill>
                          <a:effectLst/>
                          <a:latin typeface="Calibri" panose="020F0502020204030204" pitchFamily="34" charset="0"/>
                          <a:ea typeface="+mn-ea"/>
                          <a:cs typeface="+mn-cs"/>
                        </a:rPr>
                        <a:t> En cours: lutte bien développée sur le territoire</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3541379629"/>
                  </a:ext>
                </a:extLst>
              </a:tr>
              <a:tr h="1143526">
                <a:tc>
                  <a:txBody>
                    <a:bodyPr/>
                    <a:lstStyle/>
                    <a:p>
                      <a:pPr algn="ctr" rtl="0" fontAlgn="ctr"/>
                      <a:r>
                        <a:rPr lang="fr-FR" sz="2000" b="0" i="0" u="none" strike="noStrike" dirty="0">
                          <a:solidFill>
                            <a:srgbClr val="000000"/>
                          </a:solidFill>
                          <a:effectLst/>
                          <a:latin typeface="Calibri" panose="020F0502020204030204" pitchFamily="34" charset="0"/>
                        </a:rPr>
                        <a:t>80</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Eviter l’implantation de peupleraies lorsque la nappe est à moins de 50cm du sol selon le code de bonnes pratiques du Centre Régional de la Propriété Forestière</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600" b="0" i="0" u="none" strike="noStrike" kern="1200" dirty="0">
                          <a:solidFill>
                            <a:srgbClr val="9C5700"/>
                          </a:solidFill>
                          <a:effectLst/>
                          <a:latin typeface="Calibri" panose="020F0502020204030204" pitchFamily="34" charset="0"/>
                          <a:ea typeface="+mn-ea"/>
                          <a:cs typeface="+mn-cs"/>
                        </a:rPr>
                        <a:t> En cours :  à voir cela avec le CRPF</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3026467149"/>
                  </a:ext>
                </a:extLst>
              </a:tr>
              <a:tr h="668911">
                <a:tc>
                  <a:txBody>
                    <a:bodyPr/>
                    <a:lstStyle/>
                    <a:p>
                      <a:pPr algn="ctr" rtl="0" fontAlgn="ctr"/>
                      <a:r>
                        <a:rPr lang="fr-FR" sz="2800" b="0" i="0" u="none" strike="noStrike" dirty="0">
                          <a:solidFill>
                            <a:srgbClr val="000000"/>
                          </a:solidFill>
                          <a:effectLst/>
                          <a:latin typeface="Calibri" panose="020F0502020204030204" pitchFamily="34" charset="0"/>
                        </a:rPr>
                        <a:t>81</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400" b="0" i="0" u="none" strike="noStrike" dirty="0">
                          <a:solidFill>
                            <a:srgbClr val="000000"/>
                          </a:solidFill>
                          <a:effectLst/>
                          <a:latin typeface="Calibri" panose="020F0502020204030204" pitchFamily="34" charset="0"/>
                        </a:rPr>
                        <a:t>La Commission Locale de l’Eau avec l’appui du Syndicat Mixte organise une concertation pour impliquer les opérateurs fonciers publics et privés dans la préservation et la reconquête des zones humides.</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600" b="0" i="0" u="none" strike="noStrike" dirty="0">
                          <a:solidFill>
                            <a:srgbClr val="9C0006"/>
                          </a:solidFill>
                          <a:effectLst/>
                          <a:latin typeface="Calibri" panose="020F0502020204030204" pitchFamily="34" charset="0"/>
                        </a:rPr>
                        <a:t>  Non atteint </a:t>
                      </a:r>
                    </a:p>
                  </a:txBody>
                  <a:tcPr marL="1136" marR="1136" marT="113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extLst>
                  <a:ext uri="{0D108BD9-81ED-4DB2-BD59-A6C34878D82A}">
                    <a16:rowId xmlns:a16="http://schemas.microsoft.com/office/drawing/2014/main" val="3005491421"/>
                  </a:ext>
                </a:extLst>
              </a:tr>
            </a:tbl>
          </a:graphicData>
        </a:graphic>
      </p:graphicFrame>
      <p:sp>
        <p:nvSpPr>
          <p:cNvPr id="4" name="Espace réservé de la date 3">
            <a:extLst>
              <a:ext uri="{FF2B5EF4-FFF2-40B4-BE49-F238E27FC236}">
                <a16:creationId xmlns:a16="http://schemas.microsoft.com/office/drawing/2014/main" id="{FCE131A5-4BCB-43A2-B9C6-74393D196BD2}"/>
              </a:ext>
            </a:extLst>
          </p:cNvPr>
          <p:cNvSpPr>
            <a:spLocks noGrp="1"/>
          </p:cNvSpPr>
          <p:nvPr>
            <p:ph type="dt" sz="half" idx="10"/>
          </p:nvPr>
        </p:nvSpPr>
        <p:spPr/>
        <p:txBody>
          <a:bodyPr/>
          <a:lstStyle/>
          <a:p>
            <a:fld id="{ED7A64B1-6EF4-43DE-AE0B-DC8043043729}"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93A59873-48A6-44CF-B47E-D8478E1CC3C4}"/>
              </a:ext>
            </a:extLst>
          </p:cNvPr>
          <p:cNvSpPr>
            <a:spLocks noGrp="1"/>
          </p:cNvSpPr>
          <p:nvPr>
            <p:ph type="sldNum" sz="quarter" idx="12"/>
          </p:nvPr>
        </p:nvSpPr>
        <p:spPr/>
        <p:txBody>
          <a:bodyPr/>
          <a:lstStyle/>
          <a:p>
            <a:fld id="{D4158729-E937-4EDF-A0C6-A2B3BDB57711}" type="slidenum">
              <a:rPr lang="fr-FR" smtClean="0"/>
              <a:pPr/>
              <a:t>33</a:t>
            </a:fld>
            <a:endParaRPr lang="fr-FR" dirty="0"/>
          </a:p>
        </p:txBody>
      </p:sp>
    </p:spTree>
    <p:extLst>
      <p:ext uri="{BB962C8B-B14F-4D97-AF65-F5344CB8AC3E}">
        <p14:creationId xmlns:p14="http://schemas.microsoft.com/office/powerpoint/2010/main" val="461544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7CACB5-93AE-47DC-AE36-8D100497D2F5}"/>
              </a:ext>
            </a:extLst>
          </p:cNvPr>
          <p:cNvSpPr>
            <a:spLocks noGrp="1"/>
          </p:cNvSpPr>
          <p:nvPr>
            <p:ph type="title"/>
          </p:nvPr>
        </p:nvSpPr>
        <p:spPr>
          <a:xfrm>
            <a:off x="1703672" y="365125"/>
            <a:ext cx="9650128" cy="1325563"/>
          </a:xfrm>
        </p:spPr>
        <p:txBody>
          <a:bodyPr>
            <a:noAutofit/>
          </a:bodyPr>
          <a:lstStyle/>
          <a:p>
            <a:r>
              <a:rPr lang="fr-FR" sz="3200" dirty="0"/>
              <a:t>Thème 14 : Désenclaver les milieux humides en favorisant les continuités écologiques et un maillage des sites</a:t>
            </a:r>
          </a:p>
        </p:txBody>
      </p:sp>
      <p:graphicFrame>
        <p:nvGraphicFramePr>
          <p:cNvPr id="8" name="Espace réservé du contenu 7">
            <a:extLst>
              <a:ext uri="{FF2B5EF4-FFF2-40B4-BE49-F238E27FC236}">
                <a16:creationId xmlns:a16="http://schemas.microsoft.com/office/drawing/2014/main" id="{57A32C69-0593-4968-AB03-F58E542DBE0B}"/>
              </a:ext>
            </a:extLst>
          </p:cNvPr>
          <p:cNvGraphicFramePr>
            <a:graphicFrameLocks noGrp="1"/>
          </p:cNvGraphicFramePr>
          <p:nvPr>
            <p:ph idx="1"/>
            <p:extLst>
              <p:ext uri="{D42A27DB-BD31-4B8C-83A1-F6EECF244321}">
                <p14:modId xmlns:p14="http://schemas.microsoft.com/office/powerpoint/2010/main" val="2853859847"/>
              </p:ext>
            </p:extLst>
          </p:nvPr>
        </p:nvGraphicFramePr>
        <p:xfrm>
          <a:off x="0" y="1690688"/>
          <a:ext cx="12192001" cy="4556890"/>
        </p:xfrm>
        <a:graphic>
          <a:graphicData uri="http://schemas.openxmlformats.org/drawingml/2006/table">
            <a:tbl>
              <a:tblPr/>
              <a:tblGrid>
                <a:gridCol w="1442065">
                  <a:extLst>
                    <a:ext uri="{9D8B030D-6E8A-4147-A177-3AD203B41FA5}">
                      <a16:colId xmlns:a16="http://schemas.microsoft.com/office/drawing/2014/main" val="673799337"/>
                    </a:ext>
                  </a:extLst>
                </a:gridCol>
                <a:gridCol w="5374968">
                  <a:extLst>
                    <a:ext uri="{9D8B030D-6E8A-4147-A177-3AD203B41FA5}">
                      <a16:colId xmlns:a16="http://schemas.microsoft.com/office/drawing/2014/main" val="2766403445"/>
                    </a:ext>
                  </a:extLst>
                </a:gridCol>
                <a:gridCol w="5374968">
                  <a:extLst>
                    <a:ext uri="{9D8B030D-6E8A-4147-A177-3AD203B41FA5}">
                      <a16:colId xmlns:a16="http://schemas.microsoft.com/office/drawing/2014/main" val="1388889879"/>
                    </a:ext>
                  </a:extLst>
                </a:gridCol>
              </a:tblGrid>
              <a:tr h="2829357">
                <a:tc>
                  <a:txBody>
                    <a:bodyPr/>
                    <a:lstStyle/>
                    <a:p>
                      <a:pPr algn="ctr" rtl="0" fontAlgn="ctr"/>
                      <a:r>
                        <a:rPr lang="fr-FR" sz="2800" b="0" i="0" u="none" strike="noStrike">
                          <a:solidFill>
                            <a:srgbClr val="000000"/>
                          </a:solidFill>
                          <a:effectLst/>
                          <a:latin typeface="Calibri" panose="020F0502020204030204" pitchFamily="34" charset="0"/>
                        </a:rPr>
                        <a:t>82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Les documents et décisions des pouvoirs publics garantissent le respect des éléments du paysage jouant un rôle majeur pour la gestion de l’eau comme les haies, talus, fossés et les zones humides tout en favorisant la connexion entre ces différents éléments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100" b="0" i="0" u="none" strike="noStrike" dirty="0">
                          <a:solidFill>
                            <a:srgbClr val="006100"/>
                          </a:solidFill>
                          <a:effectLst/>
                          <a:latin typeface="Calibri" panose="020F0502020204030204" pitchFamily="34" charset="0"/>
                        </a:rPr>
                        <a:t>  </a:t>
                      </a:r>
                      <a:r>
                        <a:rPr lang="fr-FR" sz="1600" b="0" i="0" u="none" strike="noStrike" kern="1200" dirty="0">
                          <a:solidFill>
                            <a:srgbClr val="9C5700"/>
                          </a:solidFill>
                          <a:effectLst/>
                          <a:latin typeface="Calibri" panose="020F0502020204030204" pitchFamily="34" charset="0"/>
                          <a:ea typeface="+mn-ea"/>
                          <a:cs typeface="+mn-cs"/>
                        </a:rPr>
                        <a:t>En cours: Sur certains documents d’urbanismes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358438376"/>
                  </a:ext>
                </a:extLst>
              </a:tr>
              <a:tr h="1727533">
                <a:tc>
                  <a:txBody>
                    <a:bodyPr/>
                    <a:lstStyle/>
                    <a:p>
                      <a:pPr algn="ctr" rtl="0" fontAlgn="ctr"/>
                      <a:r>
                        <a:rPr lang="fr-FR" sz="2800" b="0" i="0" u="none" strike="noStrike" dirty="0">
                          <a:solidFill>
                            <a:srgbClr val="000000"/>
                          </a:solidFill>
                          <a:effectLst/>
                          <a:latin typeface="Calibri" panose="020F0502020204030204" pitchFamily="34" charset="0"/>
                        </a:rPr>
                        <a:t>83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000000"/>
                          </a:solidFill>
                          <a:effectLst/>
                          <a:latin typeface="Calibri" panose="020F0502020204030204" pitchFamily="34" charset="0"/>
                        </a:rPr>
                        <a:t>L’autorité administrative et les collectivités territoriales veillent à maintenir ou restaurer les connexions entre les cours d’eau et les milieux humides associés.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100" b="0" i="0" u="none" strike="noStrike" dirty="0">
                          <a:solidFill>
                            <a:srgbClr val="9C0006"/>
                          </a:solidFill>
                          <a:effectLst/>
                          <a:latin typeface="Calibri" panose="020F0502020204030204" pitchFamily="34" charset="0"/>
                        </a:rPr>
                        <a:t>  </a:t>
                      </a:r>
                      <a:r>
                        <a:rPr lang="fr-FR" sz="1600" b="0" i="0" u="none" strike="noStrike" dirty="0">
                          <a:solidFill>
                            <a:srgbClr val="9C0006"/>
                          </a:solidFill>
                          <a:effectLst/>
                          <a:latin typeface="Calibri" panose="020F0502020204030204" pitchFamily="34" charset="0"/>
                        </a:rPr>
                        <a:t>Non atteint : quelques actions sont effectuées pour le maintien et la restauration. Le Symcéa travaille sur une gestion globale de la restauration en reconnectant la rivière aux zones humides en même temps que la restauration des cours d'eau. Mais n'apparaît pas dans le PGE </a:t>
                      </a:r>
                      <a:endParaRPr lang="fr-FR" sz="1100" b="0" i="0" u="none" strike="noStrike" dirty="0">
                        <a:solidFill>
                          <a:srgbClr val="9C0006"/>
                        </a:solidFill>
                        <a:effectLst/>
                        <a:latin typeface="Calibri" panose="020F050202020403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extLst>
                  <a:ext uri="{0D108BD9-81ED-4DB2-BD59-A6C34878D82A}">
                    <a16:rowId xmlns:a16="http://schemas.microsoft.com/office/drawing/2014/main" val="3257346862"/>
                  </a:ext>
                </a:extLst>
              </a:tr>
            </a:tbl>
          </a:graphicData>
        </a:graphic>
      </p:graphicFrame>
      <p:sp>
        <p:nvSpPr>
          <p:cNvPr id="4" name="Espace réservé de la date 3">
            <a:extLst>
              <a:ext uri="{FF2B5EF4-FFF2-40B4-BE49-F238E27FC236}">
                <a16:creationId xmlns:a16="http://schemas.microsoft.com/office/drawing/2014/main" id="{FCE131A5-4BCB-43A2-B9C6-74393D196BD2}"/>
              </a:ext>
            </a:extLst>
          </p:cNvPr>
          <p:cNvSpPr>
            <a:spLocks noGrp="1"/>
          </p:cNvSpPr>
          <p:nvPr>
            <p:ph type="dt" sz="half" idx="10"/>
          </p:nvPr>
        </p:nvSpPr>
        <p:spPr/>
        <p:txBody>
          <a:bodyPr/>
          <a:lstStyle/>
          <a:p>
            <a:fld id="{BB7B28FB-27CF-439B-9440-1C9CFE12C8D0}"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93A59873-48A6-44CF-B47E-D8478E1CC3C4}"/>
              </a:ext>
            </a:extLst>
          </p:cNvPr>
          <p:cNvSpPr>
            <a:spLocks noGrp="1"/>
          </p:cNvSpPr>
          <p:nvPr>
            <p:ph type="sldNum" sz="quarter" idx="12"/>
          </p:nvPr>
        </p:nvSpPr>
        <p:spPr/>
        <p:txBody>
          <a:bodyPr/>
          <a:lstStyle/>
          <a:p>
            <a:fld id="{D4158729-E937-4EDF-A0C6-A2B3BDB57711}" type="slidenum">
              <a:rPr lang="fr-FR" smtClean="0"/>
              <a:pPr/>
              <a:t>34</a:t>
            </a:fld>
            <a:endParaRPr lang="fr-FR" dirty="0"/>
          </a:p>
        </p:txBody>
      </p:sp>
    </p:spTree>
    <p:extLst>
      <p:ext uri="{BB962C8B-B14F-4D97-AF65-F5344CB8AC3E}">
        <p14:creationId xmlns:p14="http://schemas.microsoft.com/office/powerpoint/2010/main" val="2304705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C00E06-7CE5-49D3-9EB1-14EBE466D3F2}"/>
              </a:ext>
            </a:extLst>
          </p:cNvPr>
          <p:cNvSpPr>
            <a:spLocks noGrp="1"/>
          </p:cNvSpPr>
          <p:nvPr>
            <p:ph type="title"/>
          </p:nvPr>
        </p:nvSpPr>
        <p:spPr>
          <a:xfrm>
            <a:off x="838199" y="-108744"/>
            <a:ext cx="10515600" cy="1325563"/>
          </a:xfrm>
        </p:spPr>
        <p:txBody>
          <a:bodyPr/>
          <a:lstStyle/>
          <a:p>
            <a:r>
              <a:rPr lang="fr-FR" dirty="0"/>
              <a:t>Bilan</a:t>
            </a:r>
          </a:p>
        </p:txBody>
      </p:sp>
      <p:sp>
        <p:nvSpPr>
          <p:cNvPr id="4" name="Espace réservé de la date 3">
            <a:extLst>
              <a:ext uri="{FF2B5EF4-FFF2-40B4-BE49-F238E27FC236}">
                <a16:creationId xmlns:a16="http://schemas.microsoft.com/office/drawing/2014/main" id="{B9F8A44D-8293-4539-BDAF-54C32DA31E95}"/>
              </a:ext>
            </a:extLst>
          </p:cNvPr>
          <p:cNvSpPr>
            <a:spLocks noGrp="1"/>
          </p:cNvSpPr>
          <p:nvPr>
            <p:ph type="dt" sz="half" idx="10"/>
          </p:nvPr>
        </p:nvSpPr>
        <p:spPr/>
        <p:txBody>
          <a:bodyPr/>
          <a:lstStyle/>
          <a:p>
            <a:fld id="{53374A8E-5D67-4C9F-A08C-4F86A3739E7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D090249C-F233-4566-80E4-9FA9E0358EF1}"/>
              </a:ext>
            </a:extLst>
          </p:cNvPr>
          <p:cNvSpPr>
            <a:spLocks noGrp="1"/>
          </p:cNvSpPr>
          <p:nvPr>
            <p:ph type="sldNum" sz="quarter" idx="12"/>
          </p:nvPr>
        </p:nvSpPr>
        <p:spPr/>
        <p:txBody>
          <a:bodyPr/>
          <a:lstStyle/>
          <a:p>
            <a:fld id="{D4158729-E937-4EDF-A0C6-A2B3BDB57711}" type="slidenum">
              <a:rPr lang="fr-FR" smtClean="0"/>
              <a:pPr/>
              <a:t>35</a:t>
            </a:fld>
            <a:endParaRPr lang="fr-FR" dirty="0"/>
          </a:p>
        </p:txBody>
      </p:sp>
      <p:pic>
        <p:nvPicPr>
          <p:cNvPr id="7" name="Image 6">
            <a:extLst>
              <a:ext uri="{FF2B5EF4-FFF2-40B4-BE49-F238E27FC236}">
                <a16:creationId xmlns:a16="http://schemas.microsoft.com/office/drawing/2014/main" id="{A555FE4E-F724-44E0-95AA-FD6E1DE4C1AA}"/>
              </a:ext>
            </a:extLst>
          </p:cNvPr>
          <p:cNvPicPr>
            <a:picLocks noChangeAspect="1"/>
          </p:cNvPicPr>
          <p:nvPr/>
        </p:nvPicPr>
        <p:blipFill>
          <a:blip r:embed="rId3"/>
          <a:stretch>
            <a:fillRect/>
          </a:stretch>
        </p:blipFill>
        <p:spPr>
          <a:xfrm>
            <a:off x="2757485" y="841374"/>
            <a:ext cx="6677025" cy="847725"/>
          </a:xfrm>
          <a:prstGeom prst="rect">
            <a:avLst/>
          </a:prstGeom>
        </p:spPr>
      </p:pic>
      <p:sp>
        <p:nvSpPr>
          <p:cNvPr id="8" name="Espace réservé du contenu 7">
            <a:extLst>
              <a:ext uri="{FF2B5EF4-FFF2-40B4-BE49-F238E27FC236}">
                <a16:creationId xmlns:a16="http://schemas.microsoft.com/office/drawing/2014/main" id="{B74DD991-0C76-4B08-909C-39129A07B6C9}"/>
              </a:ext>
            </a:extLst>
          </p:cNvPr>
          <p:cNvSpPr>
            <a:spLocks noGrp="1"/>
          </p:cNvSpPr>
          <p:nvPr>
            <p:ph idx="1"/>
          </p:nvPr>
        </p:nvSpPr>
        <p:spPr/>
        <p:txBody>
          <a:bodyPr/>
          <a:lstStyle/>
          <a:p>
            <a:endParaRPr lang="fr-FR"/>
          </a:p>
        </p:txBody>
      </p:sp>
      <p:graphicFrame>
        <p:nvGraphicFramePr>
          <p:cNvPr id="9" name="Tableau 6">
            <a:extLst>
              <a:ext uri="{FF2B5EF4-FFF2-40B4-BE49-F238E27FC236}">
                <a16:creationId xmlns:a16="http://schemas.microsoft.com/office/drawing/2014/main" id="{638C09A7-B145-4CC5-AA87-AD0635A757E5}"/>
              </a:ext>
            </a:extLst>
          </p:cNvPr>
          <p:cNvGraphicFramePr>
            <a:graphicFrameLocks/>
          </p:cNvGraphicFramePr>
          <p:nvPr>
            <p:extLst>
              <p:ext uri="{D42A27DB-BD31-4B8C-83A1-F6EECF244321}">
                <p14:modId xmlns:p14="http://schemas.microsoft.com/office/powerpoint/2010/main" val="3483062102"/>
              </p:ext>
            </p:extLst>
          </p:nvPr>
        </p:nvGraphicFramePr>
        <p:xfrm>
          <a:off x="-3" y="1825625"/>
          <a:ext cx="12192000" cy="5032376"/>
        </p:xfrm>
        <a:graphic>
          <a:graphicData uri="http://schemas.openxmlformats.org/drawingml/2006/table">
            <a:tbl>
              <a:tblPr firstRow="1" bandRow="1">
                <a:tableStyleId>{5C22544A-7EE6-4342-B048-85BDC9FD1C3A}</a:tableStyleId>
              </a:tblPr>
              <a:tblGrid>
                <a:gridCol w="2339166">
                  <a:extLst>
                    <a:ext uri="{9D8B030D-6E8A-4147-A177-3AD203B41FA5}">
                      <a16:colId xmlns:a16="http://schemas.microsoft.com/office/drawing/2014/main" val="2914842429"/>
                    </a:ext>
                  </a:extLst>
                </a:gridCol>
                <a:gridCol w="2955851">
                  <a:extLst>
                    <a:ext uri="{9D8B030D-6E8A-4147-A177-3AD203B41FA5}">
                      <a16:colId xmlns:a16="http://schemas.microsoft.com/office/drawing/2014/main" val="805209426"/>
                    </a:ext>
                  </a:extLst>
                </a:gridCol>
                <a:gridCol w="3551274">
                  <a:extLst>
                    <a:ext uri="{9D8B030D-6E8A-4147-A177-3AD203B41FA5}">
                      <a16:colId xmlns:a16="http://schemas.microsoft.com/office/drawing/2014/main" val="2974011153"/>
                    </a:ext>
                  </a:extLst>
                </a:gridCol>
                <a:gridCol w="3345709">
                  <a:extLst>
                    <a:ext uri="{9D8B030D-6E8A-4147-A177-3AD203B41FA5}">
                      <a16:colId xmlns:a16="http://schemas.microsoft.com/office/drawing/2014/main" val="1998078571"/>
                    </a:ext>
                  </a:extLst>
                </a:gridCol>
              </a:tblGrid>
              <a:tr h="675702">
                <a:tc>
                  <a:txBody>
                    <a:bodyPr/>
                    <a:lstStyle/>
                    <a:p>
                      <a:pPr algn="ctr"/>
                      <a:r>
                        <a:rPr lang="fr-FR" dirty="0"/>
                        <a:t>Thème général</a:t>
                      </a:r>
                    </a:p>
                  </a:txBody>
                  <a:tcPr anchor="ctr"/>
                </a:tc>
                <a:tc>
                  <a:txBody>
                    <a:bodyPr/>
                    <a:lstStyle/>
                    <a:p>
                      <a:pPr algn="ctr"/>
                      <a:r>
                        <a:rPr lang="fr-FR" dirty="0"/>
                        <a:t>Orientations atteintes</a:t>
                      </a:r>
                    </a:p>
                  </a:txBody>
                  <a:tcPr anchor="ctr"/>
                </a:tc>
                <a:tc>
                  <a:txBody>
                    <a:bodyPr/>
                    <a:lstStyle/>
                    <a:p>
                      <a:pPr algn="ctr"/>
                      <a:r>
                        <a:rPr lang="fr-FR" dirty="0"/>
                        <a:t>Orientations à conserver/appuyer</a:t>
                      </a:r>
                    </a:p>
                  </a:txBody>
                  <a:tcPr anchor="ctr"/>
                </a:tc>
                <a:tc>
                  <a:txBody>
                    <a:bodyPr/>
                    <a:lstStyle/>
                    <a:p>
                      <a:pPr algn="ctr"/>
                      <a:r>
                        <a:rPr lang="fr-FR" dirty="0"/>
                        <a:t>Orientations à ajouter ?</a:t>
                      </a:r>
                    </a:p>
                  </a:txBody>
                  <a:tcPr anchor="ctr"/>
                </a:tc>
                <a:extLst>
                  <a:ext uri="{0D108BD9-81ED-4DB2-BD59-A6C34878D82A}">
                    <a16:rowId xmlns:a16="http://schemas.microsoft.com/office/drawing/2014/main" val="1731999800"/>
                  </a:ext>
                </a:extLst>
              </a:tr>
              <a:tr h="2178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Préserver et reconquérir les zones humides</a:t>
                      </a:r>
                    </a:p>
                  </a:txBody>
                  <a:tcPr anchor="ctr"/>
                </a:tc>
                <a:tc>
                  <a:txBody>
                    <a:bodyPr/>
                    <a:lstStyle/>
                    <a:p>
                      <a:pPr marL="342900" indent="-342900" algn="ctr">
                        <a:buFontTx/>
                        <a:buChar char="-"/>
                      </a:pPr>
                      <a:r>
                        <a:rPr lang="fr-FR" sz="1800" dirty="0"/>
                        <a:t>Prise en compte dans les documents d’urbanisme </a:t>
                      </a:r>
                    </a:p>
                    <a:p>
                      <a:pPr marL="342900" indent="-342900" algn="ctr">
                        <a:buFontTx/>
                        <a:buChar char="-"/>
                      </a:pPr>
                      <a:r>
                        <a:rPr lang="fr-FR" sz="1800" dirty="0"/>
                        <a:t>Amélioration de la connaissance</a:t>
                      </a:r>
                    </a:p>
                    <a:p>
                      <a:pPr marL="342900" indent="-342900" algn="ctr">
                        <a:buFontTx/>
                        <a:buChar char="-"/>
                      </a:pPr>
                      <a:endParaRPr lang="fr-FR" sz="1800" dirty="0"/>
                    </a:p>
                  </a:txBody>
                  <a:tcPr anchor="ctr"/>
                </a:tc>
                <a:tc>
                  <a:txBody>
                    <a:bodyPr/>
                    <a:lstStyle/>
                    <a:p>
                      <a:pPr marL="342900" indent="-342900" algn="ctr">
                        <a:buFontTx/>
                        <a:buChar char="-"/>
                      </a:pPr>
                      <a:r>
                        <a:rPr lang="fr-FR" sz="1800" dirty="0"/>
                        <a:t>Préservation des fonctionnalités des ZH</a:t>
                      </a:r>
                    </a:p>
                    <a:p>
                      <a:pPr marL="342900" indent="-342900" algn="ctr">
                        <a:buFontTx/>
                        <a:buChar char="-"/>
                      </a:pPr>
                      <a:r>
                        <a:rPr lang="fr-FR" sz="1800" dirty="0"/>
                        <a:t>Concertation pour la reconquête des zones humides</a:t>
                      </a:r>
                    </a:p>
                    <a:p>
                      <a:pPr marL="342900" indent="-342900" algn="ctr">
                        <a:buFontTx/>
                        <a:buChar char="-"/>
                      </a:pPr>
                      <a:r>
                        <a:rPr lang="fr-FR" sz="1800" dirty="0"/>
                        <a:t>Définition des ZHIEP</a:t>
                      </a:r>
                    </a:p>
                    <a:p>
                      <a:pPr marL="342900" indent="-342900" algn="ctr">
                        <a:buFontTx/>
                        <a:buChar char="-"/>
                      </a:pPr>
                      <a:endParaRPr lang="fr-FR" sz="1800" dirty="0"/>
                    </a:p>
                  </a:txBody>
                  <a:tcPr anchor="ctr"/>
                </a:tc>
                <a:tc>
                  <a:txBody>
                    <a:bodyPr/>
                    <a:lstStyle/>
                    <a:p>
                      <a:pPr marL="342900" indent="-342900" algn="ctr">
                        <a:buFontTx/>
                        <a:buChar char="-"/>
                      </a:pPr>
                      <a:r>
                        <a:rPr lang="fr-FR" sz="1800" dirty="0"/>
                        <a:t>Elaboration d’un stratégie pour restaurer les zones humides du SAGE</a:t>
                      </a:r>
                    </a:p>
                    <a:p>
                      <a:pPr marL="342900" indent="-342900" algn="ctr">
                        <a:buFontTx/>
                        <a:buChar char="-"/>
                      </a:pPr>
                      <a:r>
                        <a:rPr lang="fr-FR" sz="1800" dirty="0"/>
                        <a:t>Suivi de la qualité des zones humides avec le projet du ministère</a:t>
                      </a:r>
                    </a:p>
                    <a:p>
                      <a:pPr marL="342900" indent="-342900" algn="ctr">
                        <a:buFontTx/>
                        <a:buChar char="-"/>
                      </a:pPr>
                      <a:r>
                        <a:rPr lang="fr-FR" sz="1800" dirty="0"/>
                        <a:t>Principe de non dégradation</a:t>
                      </a:r>
                    </a:p>
                  </a:txBody>
                  <a:tcPr anchor="ctr"/>
                </a:tc>
                <a:extLst>
                  <a:ext uri="{0D108BD9-81ED-4DB2-BD59-A6C34878D82A}">
                    <a16:rowId xmlns:a16="http://schemas.microsoft.com/office/drawing/2014/main" val="3744925203"/>
                  </a:ext>
                </a:extLst>
              </a:tr>
              <a:tr h="2178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Désenclaver les milieux humides en favorisant un maillage des sites et les continuités écologiques</a:t>
                      </a:r>
                    </a:p>
                  </a:txBody>
                  <a:tcPr anchor="ctr"/>
                </a:tc>
                <a:tc>
                  <a:txBody>
                    <a:bodyPr/>
                    <a:lstStyle/>
                    <a:p>
                      <a:pPr algn="ctr"/>
                      <a:r>
                        <a:rPr lang="fr-FR" sz="1800" dirty="0"/>
                        <a:t>- Respect des éléments de paysage dans les documents d’urbanisme</a:t>
                      </a:r>
                    </a:p>
                  </a:txBody>
                  <a:tcPr anchor="ctr"/>
                </a:tc>
                <a:tc>
                  <a:txBody>
                    <a:bodyPr/>
                    <a:lstStyle/>
                    <a:p>
                      <a:pPr marL="0" indent="0" algn="ctr">
                        <a:buFontTx/>
                        <a:buNone/>
                      </a:pPr>
                      <a:r>
                        <a:rPr lang="fr-FR" sz="1800" dirty="0"/>
                        <a:t>- Restaurer la continuité latérale</a:t>
                      </a:r>
                    </a:p>
                  </a:txBody>
                  <a:tcPr anchor="ctr"/>
                </a:tc>
                <a:tc>
                  <a:txBody>
                    <a:bodyPr/>
                    <a:lstStyle/>
                    <a:p>
                      <a:pPr algn="ctr"/>
                      <a:endParaRPr lang="fr-FR" sz="1800" dirty="0"/>
                    </a:p>
                  </a:txBody>
                  <a:tcPr anchor="ctr"/>
                </a:tc>
                <a:extLst>
                  <a:ext uri="{0D108BD9-81ED-4DB2-BD59-A6C34878D82A}">
                    <a16:rowId xmlns:a16="http://schemas.microsoft.com/office/drawing/2014/main" val="2503341662"/>
                  </a:ext>
                </a:extLst>
              </a:tr>
            </a:tbl>
          </a:graphicData>
        </a:graphic>
      </p:graphicFrame>
    </p:spTree>
    <p:extLst>
      <p:ext uri="{BB962C8B-B14F-4D97-AF65-F5344CB8AC3E}">
        <p14:creationId xmlns:p14="http://schemas.microsoft.com/office/powerpoint/2010/main" val="3970550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F4CAD-4566-4C19-B68F-5E6766D8068F}"/>
              </a:ext>
            </a:extLst>
          </p:cNvPr>
          <p:cNvSpPr>
            <a:spLocks noGrp="1"/>
          </p:cNvSpPr>
          <p:nvPr>
            <p:ph type="title"/>
          </p:nvPr>
        </p:nvSpPr>
        <p:spPr/>
        <p:txBody>
          <a:bodyPr/>
          <a:lstStyle/>
          <a:p>
            <a:r>
              <a:rPr lang="fr-FR" dirty="0"/>
              <a:t>Bilan objectif 8 </a:t>
            </a:r>
          </a:p>
        </p:txBody>
      </p:sp>
      <p:sp>
        <p:nvSpPr>
          <p:cNvPr id="3" name="Espace réservé du contenu 2">
            <a:extLst>
              <a:ext uri="{FF2B5EF4-FFF2-40B4-BE49-F238E27FC236}">
                <a16:creationId xmlns:a16="http://schemas.microsoft.com/office/drawing/2014/main" id="{B805CF3F-F860-4579-9725-B523193D0109}"/>
              </a:ext>
            </a:extLst>
          </p:cNvPr>
          <p:cNvSpPr>
            <a:spLocks noGrp="1"/>
          </p:cNvSpPr>
          <p:nvPr>
            <p:ph idx="1"/>
          </p:nvPr>
        </p:nvSpPr>
        <p:spPr>
          <a:xfrm>
            <a:off x="260684" y="1550669"/>
            <a:ext cx="4725201" cy="4942205"/>
          </a:xfrm>
        </p:spPr>
        <p:txBody>
          <a:bodyPr>
            <a:normAutofit/>
          </a:bodyPr>
          <a:lstStyle/>
          <a:p>
            <a:r>
              <a:rPr lang="fr-FR" sz="2400" dirty="0"/>
              <a:t>La fonctionnalité des ZH est plutôt acquise : dispositions à conserver</a:t>
            </a:r>
          </a:p>
          <a:p>
            <a:endParaRPr lang="fr-FR" sz="2400" dirty="0"/>
          </a:p>
          <a:p>
            <a:r>
              <a:rPr lang="fr-FR" sz="2400" dirty="0"/>
              <a:t>Concertation entre les opérateurs pour la reconquête des fonctionnalités des ZH : D81</a:t>
            </a:r>
          </a:p>
          <a:p>
            <a:endParaRPr lang="fr-FR" sz="2400" dirty="0"/>
          </a:p>
          <a:p>
            <a:r>
              <a:rPr lang="fr-FR" sz="2400" dirty="0"/>
              <a:t>Appuyer sur l’importance des connexions latérales : D83</a:t>
            </a:r>
          </a:p>
        </p:txBody>
      </p:sp>
      <p:sp>
        <p:nvSpPr>
          <p:cNvPr id="4" name="Espace réservé de la date 3">
            <a:extLst>
              <a:ext uri="{FF2B5EF4-FFF2-40B4-BE49-F238E27FC236}">
                <a16:creationId xmlns:a16="http://schemas.microsoft.com/office/drawing/2014/main" id="{4CB03F8F-0286-4CF0-8C7A-A15E48D898A3}"/>
              </a:ext>
            </a:extLst>
          </p:cNvPr>
          <p:cNvSpPr>
            <a:spLocks noGrp="1"/>
          </p:cNvSpPr>
          <p:nvPr>
            <p:ph type="dt" sz="half" idx="10"/>
          </p:nvPr>
        </p:nvSpPr>
        <p:spPr/>
        <p:txBody>
          <a:bodyPr/>
          <a:lstStyle/>
          <a:p>
            <a:fld id="{03B9068E-BA1C-45A0-80D0-FFB6A494F654}"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294A7889-DC18-47D0-9675-F45B55462DC7}"/>
              </a:ext>
            </a:extLst>
          </p:cNvPr>
          <p:cNvSpPr>
            <a:spLocks noGrp="1"/>
          </p:cNvSpPr>
          <p:nvPr>
            <p:ph type="sldNum" sz="quarter" idx="12"/>
          </p:nvPr>
        </p:nvSpPr>
        <p:spPr/>
        <p:txBody>
          <a:bodyPr/>
          <a:lstStyle/>
          <a:p>
            <a:fld id="{D4158729-E937-4EDF-A0C6-A2B3BDB57711}" type="slidenum">
              <a:rPr lang="fr-FR" smtClean="0"/>
              <a:pPr/>
              <a:t>36</a:t>
            </a:fld>
            <a:endParaRPr lang="fr-FR" dirty="0"/>
          </a:p>
        </p:txBody>
      </p:sp>
      <p:pic>
        <p:nvPicPr>
          <p:cNvPr id="7" name="Image 6">
            <a:extLst>
              <a:ext uri="{FF2B5EF4-FFF2-40B4-BE49-F238E27FC236}">
                <a16:creationId xmlns:a16="http://schemas.microsoft.com/office/drawing/2014/main" id="{F2A31E24-0397-4BB8-95EA-8780EF0192E3}"/>
              </a:ext>
            </a:extLst>
          </p:cNvPr>
          <p:cNvPicPr>
            <a:picLocks noChangeAspect="1"/>
          </p:cNvPicPr>
          <p:nvPr/>
        </p:nvPicPr>
        <p:blipFill>
          <a:blip r:embed="rId2"/>
          <a:stretch>
            <a:fillRect/>
          </a:stretch>
        </p:blipFill>
        <p:spPr>
          <a:xfrm>
            <a:off x="4985886" y="1550670"/>
            <a:ext cx="7229767" cy="4351338"/>
          </a:xfrm>
          <a:prstGeom prst="rect">
            <a:avLst/>
          </a:prstGeom>
        </p:spPr>
      </p:pic>
    </p:spTree>
    <p:extLst>
      <p:ext uri="{BB962C8B-B14F-4D97-AF65-F5344CB8AC3E}">
        <p14:creationId xmlns:p14="http://schemas.microsoft.com/office/powerpoint/2010/main" val="1076108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B75C8-16DD-4878-A7D9-E3D7D222E813}"/>
              </a:ext>
            </a:extLst>
          </p:cNvPr>
          <p:cNvSpPr>
            <a:spLocks noGrp="1"/>
          </p:cNvSpPr>
          <p:nvPr>
            <p:ph type="title"/>
          </p:nvPr>
        </p:nvSpPr>
        <p:spPr>
          <a:xfrm>
            <a:off x="838200" y="-77637"/>
            <a:ext cx="10515600" cy="1325563"/>
          </a:xfrm>
        </p:spPr>
        <p:txBody>
          <a:bodyPr/>
          <a:lstStyle/>
          <a:p>
            <a:r>
              <a:rPr lang="fr-FR" dirty="0"/>
              <a:t>Proposition nouveaux enjeux</a:t>
            </a:r>
          </a:p>
        </p:txBody>
      </p:sp>
      <p:sp>
        <p:nvSpPr>
          <p:cNvPr id="3" name="Espace réservé du contenu 2">
            <a:extLst>
              <a:ext uri="{FF2B5EF4-FFF2-40B4-BE49-F238E27FC236}">
                <a16:creationId xmlns:a16="http://schemas.microsoft.com/office/drawing/2014/main" id="{0D4879DF-67B8-4156-975A-7C95ED6A387F}"/>
              </a:ext>
            </a:extLst>
          </p:cNvPr>
          <p:cNvSpPr>
            <a:spLocks noGrp="1"/>
          </p:cNvSpPr>
          <p:nvPr>
            <p:ph idx="1"/>
          </p:nvPr>
        </p:nvSpPr>
        <p:spPr/>
        <p:txBody>
          <a:bodyPr/>
          <a:lstStyle/>
          <a:p>
            <a:endParaRPr lang="fr-FR" dirty="0"/>
          </a:p>
        </p:txBody>
      </p:sp>
      <p:sp>
        <p:nvSpPr>
          <p:cNvPr id="4" name="Espace réservé de la date 3">
            <a:extLst>
              <a:ext uri="{FF2B5EF4-FFF2-40B4-BE49-F238E27FC236}">
                <a16:creationId xmlns:a16="http://schemas.microsoft.com/office/drawing/2014/main" id="{BE1756FA-7198-4C44-8F16-1B2C9E7A5437}"/>
              </a:ext>
            </a:extLst>
          </p:cNvPr>
          <p:cNvSpPr>
            <a:spLocks noGrp="1"/>
          </p:cNvSpPr>
          <p:nvPr>
            <p:ph type="dt" sz="half" idx="10"/>
          </p:nvPr>
        </p:nvSpPr>
        <p:spPr/>
        <p:txBody>
          <a:bodyPr/>
          <a:lstStyle/>
          <a:p>
            <a:fld id="{1CF8FC5B-6B2E-4E13-AB2C-554EADAFD558}"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72A926D2-7892-4757-9236-3A25FE991EB5}"/>
              </a:ext>
            </a:extLst>
          </p:cNvPr>
          <p:cNvSpPr>
            <a:spLocks noGrp="1"/>
          </p:cNvSpPr>
          <p:nvPr>
            <p:ph type="sldNum" sz="quarter" idx="12"/>
          </p:nvPr>
        </p:nvSpPr>
        <p:spPr/>
        <p:txBody>
          <a:bodyPr/>
          <a:lstStyle/>
          <a:p>
            <a:fld id="{D4158729-E937-4EDF-A0C6-A2B3BDB57711}" type="slidenum">
              <a:rPr lang="fr-FR" smtClean="0"/>
              <a:pPr/>
              <a:t>37</a:t>
            </a:fld>
            <a:endParaRPr lang="fr-FR" dirty="0"/>
          </a:p>
        </p:txBody>
      </p:sp>
      <p:graphicFrame>
        <p:nvGraphicFramePr>
          <p:cNvPr id="8" name="Tableau 8">
            <a:extLst>
              <a:ext uri="{FF2B5EF4-FFF2-40B4-BE49-F238E27FC236}">
                <a16:creationId xmlns:a16="http://schemas.microsoft.com/office/drawing/2014/main" id="{0412845A-7329-4AC8-A1EE-3AE1DDAEFF0A}"/>
              </a:ext>
            </a:extLst>
          </p:cNvPr>
          <p:cNvGraphicFramePr>
            <a:graphicFrameLocks noGrp="1"/>
          </p:cNvGraphicFramePr>
          <p:nvPr>
            <p:extLst>
              <p:ext uri="{D42A27DB-BD31-4B8C-83A1-F6EECF244321}">
                <p14:modId xmlns:p14="http://schemas.microsoft.com/office/powerpoint/2010/main" val="2524760871"/>
              </p:ext>
            </p:extLst>
          </p:nvPr>
        </p:nvGraphicFramePr>
        <p:xfrm>
          <a:off x="0" y="1022393"/>
          <a:ext cx="12192000" cy="142707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963076982"/>
                    </a:ext>
                  </a:extLst>
                </a:gridCol>
                <a:gridCol w="3314299">
                  <a:extLst>
                    <a:ext uri="{9D8B030D-6E8A-4147-A177-3AD203B41FA5}">
                      <a16:colId xmlns:a16="http://schemas.microsoft.com/office/drawing/2014/main" val="2997512731"/>
                    </a:ext>
                  </a:extLst>
                </a:gridCol>
                <a:gridCol w="3715352">
                  <a:extLst>
                    <a:ext uri="{9D8B030D-6E8A-4147-A177-3AD203B41FA5}">
                      <a16:colId xmlns:a16="http://schemas.microsoft.com/office/drawing/2014/main" val="2886775628"/>
                    </a:ext>
                  </a:extLst>
                </a:gridCol>
                <a:gridCol w="2114349">
                  <a:extLst>
                    <a:ext uri="{9D8B030D-6E8A-4147-A177-3AD203B41FA5}">
                      <a16:colId xmlns:a16="http://schemas.microsoft.com/office/drawing/2014/main" val="1106674005"/>
                    </a:ext>
                  </a:extLst>
                </a:gridCol>
              </a:tblGrid>
              <a:tr h="485952">
                <a:tc>
                  <a:txBody>
                    <a:bodyPr/>
                    <a:lstStyle/>
                    <a:p>
                      <a:pPr algn="ctr"/>
                      <a:r>
                        <a:rPr lang="fr-FR" dirty="0"/>
                        <a:t>Enjeu SAGE 2011</a:t>
                      </a:r>
                    </a:p>
                  </a:txBody>
                  <a:tcPr anchor="ctr"/>
                </a:tc>
                <a:tc>
                  <a:txBody>
                    <a:bodyPr/>
                    <a:lstStyle/>
                    <a:p>
                      <a:pPr algn="ctr"/>
                      <a:r>
                        <a:rPr lang="fr-FR" dirty="0"/>
                        <a:t>Enjeu SDAGE 2022</a:t>
                      </a:r>
                    </a:p>
                  </a:txBody>
                  <a:tcPr anchor="ctr"/>
                </a:tc>
                <a:tc>
                  <a:txBody>
                    <a:bodyPr/>
                    <a:lstStyle/>
                    <a:p>
                      <a:pPr algn="ctr"/>
                      <a:r>
                        <a:rPr lang="fr-FR" dirty="0"/>
                        <a:t>Proposition enjeu SAGE</a:t>
                      </a:r>
                    </a:p>
                  </a:txBody>
                  <a:tcPr anchor="ctr"/>
                </a:tc>
                <a:tc>
                  <a:txBody>
                    <a:bodyPr/>
                    <a:lstStyle/>
                    <a:p>
                      <a:pPr algn="ctr"/>
                      <a:r>
                        <a:rPr lang="fr-FR" dirty="0"/>
                        <a:t>Remarque</a:t>
                      </a:r>
                    </a:p>
                  </a:txBody>
                  <a:tcPr anchor="ctr"/>
                </a:tc>
                <a:extLst>
                  <a:ext uri="{0D108BD9-81ED-4DB2-BD59-A6C34878D82A}">
                    <a16:rowId xmlns:a16="http://schemas.microsoft.com/office/drawing/2014/main" val="1125016097"/>
                  </a:ext>
                </a:extLst>
              </a:tr>
              <a:tr h="941125">
                <a:tc>
                  <a:txBody>
                    <a:bodyPr/>
                    <a:lstStyle/>
                    <a:p>
                      <a:pPr algn="ctr"/>
                      <a:r>
                        <a:rPr lang="fr-FR" sz="1600" dirty="0"/>
                        <a:t>Reconquérir la qualité des eaux superficielles et des milieux aquatiques</a:t>
                      </a:r>
                    </a:p>
                  </a:txBody>
                  <a:tcPr anchor="ctr"/>
                </a:tc>
                <a:tc>
                  <a:txBody>
                    <a:bodyPr/>
                    <a:lstStyle/>
                    <a:p>
                      <a:pPr algn="ctr"/>
                      <a:r>
                        <a:rPr lang="fr-FR" sz="1600" dirty="0"/>
                        <a:t>Préserver et restaurer les fonctionnalités des milieux aquatiques et des zones humides</a:t>
                      </a:r>
                    </a:p>
                  </a:txBody>
                  <a:tcPr anchor="ctr"/>
                </a:tc>
                <a:tc>
                  <a:txBody>
                    <a:bodyPr/>
                    <a:lstStyle/>
                    <a:p>
                      <a:pPr algn="ctr"/>
                      <a:r>
                        <a:rPr lang="fr-FR" sz="1600" dirty="0"/>
                        <a:t>Préserver la qualité des eaux superficielles et restaurer les fonctionnalités des zones humides</a:t>
                      </a:r>
                    </a:p>
                  </a:txBody>
                  <a:tcPr anchor="ctr"/>
                </a:tc>
                <a:tc>
                  <a:txBody>
                    <a:bodyPr/>
                    <a:lstStyle/>
                    <a:p>
                      <a:pPr algn="ctr"/>
                      <a:endParaRPr lang="fr-FR" dirty="0"/>
                    </a:p>
                  </a:txBody>
                  <a:tcPr anchor="ctr"/>
                </a:tc>
                <a:extLst>
                  <a:ext uri="{0D108BD9-81ED-4DB2-BD59-A6C34878D82A}">
                    <a16:rowId xmlns:a16="http://schemas.microsoft.com/office/drawing/2014/main" val="2207927600"/>
                  </a:ext>
                </a:extLst>
              </a:tr>
            </a:tbl>
          </a:graphicData>
        </a:graphic>
      </p:graphicFrame>
      <p:graphicFrame>
        <p:nvGraphicFramePr>
          <p:cNvPr id="9" name="Tableau 8">
            <a:extLst>
              <a:ext uri="{FF2B5EF4-FFF2-40B4-BE49-F238E27FC236}">
                <a16:creationId xmlns:a16="http://schemas.microsoft.com/office/drawing/2014/main" id="{7F633BC2-07BD-45C9-94B1-87E7A6FCE5A3}"/>
              </a:ext>
            </a:extLst>
          </p:cNvPr>
          <p:cNvGraphicFramePr>
            <a:graphicFrameLocks noGrp="1"/>
          </p:cNvGraphicFramePr>
          <p:nvPr>
            <p:extLst>
              <p:ext uri="{D42A27DB-BD31-4B8C-83A1-F6EECF244321}">
                <p14:modId xmlns:p14="http://schemas.microsoft.com/office/powerpoint/2010/main" val="4039179456"/>
              </p:ext>
            </p:extLst>
          </p:nvPr>
        </p:nvGraphicFramePr>
        <p:xfrm>
          <a:off x="0" y="2506662"/>
          <a:ext cx="12192000" cy="437386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963076982"/>
                    </a:ext>
                  </a:extLst>
                </a:gridCol>
                <a:gridCol w="3048000">
                  <a:extLst>
                    <a:ext uri="{9D8B030D-6E8A-4147-A177-3AD203B41FA5}">
                      <a16:colId xmlns:a16="http://schemas.microsoft.com/office/drawing/2014/main" val="1727071494"/>
                    </a:ext>
                  </a:extLst>
                </a:gridCol>
                <a:gridCol w="3038375">
                  <a:extLst>
                    <a:ext uri="{9D8B030D-6E8A-4147-A177-3AD203B41FA5}">
                      <a16:colId xmlns:a16="http://schemas.microsoft.com/office/drawing/2014/main" val="2886775628"/>
                    </a:ext>
                  </a:extLst>
                </a:gridCol>
                <a:gridCol w="3057625">
                  <a:extLst>
                    <a:ext uri="{9D8B030D-6E8A-4147-A177-3AD203B41FA5}">
                      <a16:colId xmlns:a16="http://schemas.microsoft.com/office/drawing/2014/main" val="1106674005"/>
                    </a:ext>
                  </a:extLst>
                </a:gridCol>
              </a:tblGrid>
              <a:tr h="411461">
                <a:tc>
                  <a:txBody>
                    <a:bodyPr/>
                    <a:lstStyle/>
                    <a:p>
                      <a:pPr algn="ctr"/>
                      <a:r>
                        <a:rPr lang="fr-FR" dirty="0"/>
                        <a:t>Objectif SAGE 2011</a:t>
                      </a:r>
                    </a:p>
                  </a:txBody>
                  <a:tcPr anchor="ctr"/>
                </a:tc>
                <a:tc>
                  <a:txBody>
                    <a:bodyPr/>
                    <a:lstStyle/>
                    <a:p>
                      <a:pPr algn="ctr"/>
                      <a:r>
                        <a:rPr lang="fr-FR" dirty="0"/>
                        <a:t>Objectif SDAGE 2022</a:t>
                      </a:r>
                    </a:p>
                  </a:txBody>
                  <a:tcPr anchor="ctr"/>
                </a:tc>
                <a:tc>
                  <a:txBody>
                    <a:bodyPr/>
                    <a:lstStyle/>
                    <a:p>
                      <a:pPr algn="ctr"/>
                      <a:r>
                        <a:rPr lang="fr-FR" dirty="0"/>
                        <a:t>Proposition objectif</a:t>
                      </a:r>
                    </a:p>
                  </a:txBody>
                  <a:tcPr anchor="ctr"/>
                </a:tc>
                <a:tc>
                  <a:txBody>
                    <a:bodyPr/>
                    <a:lstStyle/>
                    <a:p>
                      <a:pPr algn="ctr"/>
                      <a:r>
                        <a:rPr lang="fr-FR" dirty="0"/>
                        <a:t>Remarque</a:t>
                      </a:r>
                    </a:p>
                  </a:txBody>
                  <a:tcPr anchor="ctr"/>
                </a:tc>
                <a:extLst>
                  <a:ext uri="{0D108BD9-81ED-4DB2-BD59-A6C34878D82A}">
                    <a16:rowId xmlns:a16="http://schemas.microsoft.com/office/drawing/2014/main" val="1125016097"/>
                  </a:ext>
                </a:extLst>
              </a:tr>
              <a:tr h="1818405">
                <a:tc>
                  <a:txBody>
                    <a:bodyPr/>
                    <a:lstStyle/>
                    <a:p>
                      <a:pPr algn="ctr"/>
                      <a:r>
                        <a:rPr lang="fr-FR" sz="1600" dirty="0"/>
                        <a:t>Restaurer et entretenir les cours d'eau et les chevelus associés (fossés, ruisseaux …) dans le respect des fonctions hydrauliques, écologiques et paysagères essentielles</a:t>
                      </a:r>
                    </a:p>
                  </a:txBody>
                  <a:tcPr anchor="ctr"/>
                </a:tc>
                <a:tc>
                  <a:txBody>
                    <a:bodyPr/>
                    <a:lstStyle/>
                    <a:p>
                      <a:pPr algn="ctr"/>
                      <a:r>
                        <a:rPr lang="fr-FR" sz="1600" dirty="0"/>
                        <a:t>Préserver et améliorer la qualité des habitats naturels</a:t>
                      </a:r>
                    </a:p>
                  </a:txBody>
                  <a:tcPr anchor="ctr"/>
                </a:tc>
                <a:tc>
                  <a:txBody>
                    <a:bodyPr/>
                    <a:lstStyle/>
                    <a:p>
                      <a:pPr algn="ctr"/>
                      <a:r>
                        <a:rPr lang="fr-FR" sz="1600" dirty="0"/>
                        <a:t>Restaurer et entretenir les composantes des cours d’eau dans le respect des fonctions hydrauliques, écologiques et paysagères</a:t>
                      </a:r>
                    </a:p>
                  </a:txBody>
                  <a:tcPr anchor="ctr"/>
                </a:tc>
                <a:tc>
                  <a:txBody>
                    <a:bodyPr/>
                    <a:lstStyle/>
                    <a:p>
                      <a:pPr marL="285750" indent="-285750" algn="ctr">
                        <a:buFontTx/>
                        <a:buChar char="-"/>
                      </a:pPr>
                      <a:r>
                        <a:rPr lang="fr-FR" sz="1600" dirty="0"/>
                        <a:t>Lit majeur libre avec annexes humides</a:t>
                      </a:r>
                    </a:p>
                    <a:p>
                      <a:pPr marL="285750" indent="-285750" algn="ctr">
                        <a:buFontTx/>
                        <a:buChar char="-"/>
                      </a:pPr>
                      <a:r>
                        <a:rPr lang="fr-FR" sz="1600" dirty="0"/>
                        <a:t>Lit mineur avec diversités d’écoulements</a:t>
                      </a:r>
                    </a:p>
                    <a:p>
                      <a:pPr marL="285750" indent="-285750" algn="ctr">
                        <a:buFontTx/>
                        <a:buChar char="-"/>
                      </a:pPr>
                      <a:r>
                        <a:rPr lang="fr-FR" sz="1600" dirty="0"/>
                        <a:t>Berges naturelles avec ripisylve variée</a:t>
                      </a:r>
                    </a:p>
                    <a:p>
                      <a:pPr algn="ctr"/>
                      <a:endParaRPr lang="fr-FR" dirty="0"/>
                    </a:p>
                  </a:txBody>
                  <a:tcPr anchor="ctr"/>
                </a:tc>
                <a:extLst>
                  <a:ext uri="{0D108BD9-81ED-4DB2-BD59-A6C34878D82A}">
                    <a16:rowId xmlns:a16="http://schemas.microsoft.com/office/drawing/2014/main" val="2207927600"/>
                  </a:ext>
                </a:extLst>
              </a:tr>
              <a:tr h="1060736">
                <a:tc>
                  <a:txBody>
                    <a:bodyPr/>
                    <a:lstStyle/>
                    <a:p>
                      <a:pPr algn="ctr"/>
                      <a:r>
                        <a:rPr lang="fr-FR" sz="1600" dirty="0"/>
                        <a:t>Assurer la reproduction, le développement et la circulation des espèces piscicoles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Préserver et améliorer la qualité des habitats naturels</a:t>
                      </a:r>
                    </a:p>
                  </a:txBody>
                  <a:tcPr anchor="ctr"/>
                </a:tc>
                <a:tc>
                  <a:txBody>
                    <a:bodyPr/>
                    <a:lstStyle/>
                    <a:p>
                      <a:pPr algn="ctr"/>
                      <a:r>
                        <a:rPr lang="fr-FR" sz="1600" dirty="0"/>
                        <a:t>Assurer la continuité écologique et sédimentaire (à modifier en fonction du SDAGE)</a:t>
                      </a:r>
                    </a:p>
                  </a:txBody>
                  <a:tcPr anchor="ctr"/>
                </a:tc>
                <a:tc>
                  <a:txBody>
                    <a:bodyPr/>
                    <a:lstStyle/>
                    <a:p>
                      <a:pPr algn="ctr"/>
                      <a:r>
                        <a:rPr lang="fr-FR" sz="1600" dirty="0"/>
                        <a:t>Favoriser le peuplement piscicole.</a:t>
                      </a:r>
                    </a:p>
                    <a:p>
                      <a:pPr algn="ctr"/>
                      <a:r>
                        <a:rPr lang="fr-FR" sz="1600" dirty="0"/>
                        <a:t>La discontinuité longitudinale est un frein à l’atteinte du bon état hydromorphologique</a:t>
                      </a:r>
                    </a:p>
                  </a:txBody>
                  <a:tcPr anchor="ctr"/>
                </a:tc>
                <a:extLst>
                  <a:ext uri="{0D108BD9-81ED-4DB2-BD59-A6C34878D82A}">
                    <a16:rowId xmlns:a16="http://schemas.microsoft.com/office/drawing/2014/main" val="3673955217"/>
                  </a:ext>
                </a:extLst>
              </a:tr>
              <a:tr h="1060736">
                <a:tc>
                  <a:txBody>
                    <a:bodyPr/>
                    <a:lstStyle/>
                    <a:p>
                      <a:pPr algn="ctr"/>
                      <a:r>
                        <a:rPr lang="fr-FR" sz="1600" dirty="0"/>
                        <a:t>Préserver et reconquérir les zones humides</a:t>
                      </a:r>
                    </a:p>
                  </a:txBody>
                  <a:tcPr anchor="ctr"/>
                </a:tc>
                <a:tc>
                  <a:txBody>
                    <a:bodyPr/>
                    <a:lstStyle/>
                    <a:p>
                      <a:pPr algn="ctr"/>
                      <a:r>
                        <a:rPr lang="fr-FR" sz="1600" dirty="0"/>
                        <a:t>Agir en faveur des zones humides</a:t>
                      </a:r>
                    </a:p>
                  </a:txBody>
                  <a:tcPr anchor="ctr"/>
                </a:tc>
                <a:tc>
                  <a:txBody>
                    <a:bodyPr/>
                    <a:lstStyle/>
                    <a:p>
                      <a:pPr algn="ctr"/>
                      <a:r>
                        <a:rPr lang="fr-FR" sz="1600" dirty="0"/>
                        <a:t>Préserver et restaurer les fonctionnalités des zones humides</a:t>
                      </a:r>
                    </a:p>
                  </a:txBody>
                  <a:tcPr anchor="ctr"/>
                </a:tc>
                <a:tc>
                  <a:txBody>
                    <a:bodyPr/>
                    <a:lstStyle/>
                    <a:p>
                      <a:pPr algn="ctr"/>
                      <a:r>
                        <a:rPr lang="fr-FR" sz="1600" dirty="0"/>
                        <a:t>DCE : Non dégradation, préservation et amélioration</a:t>
                      </a:r>
                    </a:p>
                    <a:p>
                      <a:pPr algn="ctr"/>
                      <a:r>
                        <a:rPr lang="fr-FR" sz="1600" dirty="0"/>
                        <a:t>Fonctions hydrologiques, biogéochimiques et écologiques</a:t>
                      </a:r>
                    </a:p>
                  </a:txBody>
                  <a:tcPr anchor="ctr"/>
                </a:tc>
                <a:extLst>
                  <a:ext uri="{0D108BD9-81ED-4DB2-BD59-A6C34878D82A}">
                    <a16:rowId xmlns:a16="http://schemas.microsoft.com/office/drawing/2014/main" val="341613210"/>
                  </a:ext>
                </a:extLst>
              </a:tr>
            </a:tbl>
          </a:graphicData>
        </a:graphic>
      </p:graphicFrame>
    </p:spTree>
    <p:extLst>
      <p:ext uri="{BB962C8B-B14F-4D97-AF65-F5344CB8AC3E}">
        <p14:creationId xmlns:p14="http://schemas.microsoft.com/office/powerpoint/2010/main" val="1683331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DA98DAA-91D7-4036-8430-7982E9B4E11A}"/>
              </a:ext>
            </a:extLst>
          </p:cNvPr>
          <p:cNvSpPr>
            <a:spLocks noGrp="1"/>
          </p:cNvSpPr>
          <p:nvPr>
            <p:ph type="ctrTitle"/>
          </p:nvPr>
        </p:nvSpPr>
        <p:spPr/>
        <p:txBody>
          <a:bodyPr>
            <a:normAutofit fontScale="90000"/>
          </a:bodyPr>
          <a:lstStyle/>
          <a:p>
            <a:pPr marL="0" indent="0">
              <a:buNone/>
            </a:pPr>
            <a:r>
              <a:rPr lang="fr-FR" b="1" u="sng" dirty="0">
                <a:solidFill>
                  <a:srgbClr val="FF0000"/>
                </a:solidFill>
              </a:rPr>
              <a:t>ENJEU 4 : Protéger et mettre en valeur l’estuaire et la zone littorale</a:t>
            </a:r>
          </a:p>
        </p:txBody>
      </p:sp>
      <p:sp>
        <p:nvSpPr>
          <p:cNvPr id="7" name="Sous-titre 6">
            <a:extLst>
              <a:ext uri="{FF2B5EF4-FFF2-40B4-BE49-F238E27FC236}">
                <a16:creationId xmlns:a16="http://schemas.microsoft.com/office/drawing/2014/main" id="{8565EABE-561F-4D2D-81C0-AF2DC3CB562D}"/>
              </a:ext>
            </a:extLst>
          </p:cNvPr>
          <p:cNvSpPr>
            <a:spLocks noGrp="1"/>
          </p:cNvSpPr>
          <p:nvPr>
            <p:ph type="subTitle" idx="1"/>
          </p:nvPr>
        </p:nvSpPr>
        <p:spPr/>
        <p:txBody>
          <a:bodyPr>
            <a:normAutofit fontScale="92500" lnSpcReduction="10000"/>
          </a:bodyPr>
          <a:lstStyle/>
          <a:p>
            <a:r>
              <a:rPr lang="fr-FR" sz="4000" dirty="0">
                <a:solidFill>
                  <a:schemeClr val="accent6"/>
                </a:solidFill>
              </a:rPr>
              <a:t>Objectif 11 : Améliorer la connaissance du littoral</a:t>
            </a:r>
          </a:p>
          <a:p>
            <a:r>
              <a:rPr lang="fr-FR" sz="4000" dirty="0">
                <a:solidFill>
                  <a:schemeClr val="accent6"/>
                </a:solidFill>
              </a:rPr>
              <a:t>(Conjoint avec CT 1)</a:t>
            </a:r>
          </a:p>
        </p:txBody>
      </p:sp>
      <p:sp>
        <p:nvSpPr>
          <p:cNvPr id="4" name="Espace réservé de la date 3">
            <a:extLst>
              <a:ext uri="{FF2B5EF4-FFF2-40B4-BE49-F238E27FC236}">
                <a16:creationId xmlns:a16="http://schemas.microsoft.com/office/drawing/2014/main" id="{98BEB6FB-60D3-4016-938C-2FB313710A2E}"/>
              </a:ext>
            </a:extLst>
          </p:cNvPr>
          <p:cNvSpPr>
            <a:spLocks noGrp="1"/>
          </p:cNvSpPr>
          <p:nvPr>
            <p:ph type="dt" sz="half" idx="10"/>
          </p:nvPr>
        </p:nvSpPr>
        <p:spPr/>
        <p:txBody>
          <a:bodyPr/>
          <a:lstStyle/>
          <a:p>
            <a:fld id="{588FC1E8-7D6E-4003-BE17-0A0FB8EE43A4}"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AA800DB1-769F-4B00-951A-2889119A7D5E}"/>
              </a:ext>
            </a:extLst>
          </p:cNvPr>
          <p:cNvSpPr>
            <a:spLocks noGrp="1"/>
          </p:cNvSpPr>
          <p:nvPr>
            <p:ph type="sldNum" sz="quarter" idx="12"/>
          </p:nvPr>
        </p:nvSpPr>
        <p:spPr/>
        <p:txBody>
          <a:bodyPr/>
          <a:lstStyle/>
          <a:p>
            <a:fld id="{D4158729-E937-4EDF-A0C6-A2B3BDB57711}" type="slidenum">
              <a:rPr lang="fr-FR" smtClean="0"/>
              <a:pPr/>
              <a:t>38</a:t>
            </a:fld>
            <a:endParaRPr lang="fr-FR" dirty="0"/>
          </a:p>
        </p:txBody>
      </p:sp>
    </p:spTree>
    <p:extLst>
      <p:ext uri="{BB962C8B-B14F-4D97-AF65-F5344CB8AC3E}">
        <p14:creationId xmlns:p14="http://schemas.microsoft.com/office/powerpoint/2010/main" val="3194182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B7861908-D279-4AED-AAB4-CC652A6F12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75"/>
            <a:ext cx="9740766" cy="6878775"/>
          </a:xfrm>
        </p:spPr>
      </p:pic>
      <p:sp>
        <p:nvSpPr>
          <p:cNvPr id="2" name="Titre 1">
            <a:extLst>
              <a:ext uri="{FF2B5EF4-FFF2-40B4-BE49-F238E27FC236}">
                <a16:creationId xmlns:a16="http://schemas.microsoft.com/office/drawing/2014/main" id="{C9ECA647-68AA-46C1-BB01-2614E481E9C5}"/>
              </a:ext>
            </a:extLst>
          </p:cNvPr>
          <p:cNvSpPr>
            <a:spLocks noGrp="1"/>
          </p:cNvSpPr>
          <p:nvPr>
            <p:ph type="title"/>
          </p:nvPr>
        </p:nvSpPr>
        <p:spPr>
          <a:xfrm>
            <a:off x="8910918" y="1241658"/>
            <a:ext cx="3281082" cy="806096"/>
          </a:xfrm>
        </p:spPr>
        <p:style>
          <a:lnRef idx="2">
            <a:schemeClr val="accent3"/>
          </a:lnRef>
          <a:fillRef idx="1">
            <a:schemeClr val="lt1"/>
          </a:fillRef>
          <a:effectRef idx="0">
            <a:schemeClr val="accent3"/>
          </a:effectRef>
          <a:fontRef idx="minor">
            <a:schemeClr val="dk1"/>
          </a:fontRef>
        </p:style>
        <p:txBody>
          <a:bodyPr>
            <a:normAutofit/>
          </a:bodyPr>
          <a:lstStyle/>
          <a:p>
            <a:r>
              <a:rPr lang="fr-FR" sz="3600" dirty="0"/>
              <a:t>Etat des lieux</a:t>
            </a:r>
          </a:p>
        </p:txBody>
      </p:sp>
      <p:sp>
        <p:nvSpPr>
          <p:cNvPr id="4" name="Espace réservé de la date 3">
            <a:extLst>
              <a:ext uri="{FF2B5EF4-FFF2-40B4-BE49-F238E27FC236}">
                <a16:creationId xmlns:a16="http://schemas.microsoft.com/office/drawing/2014/main" id="{FBDE0248-33F9-4A8F-B03D-2FAFDA3EC01D}"/>
              </a:ext>
            </a:extLst>
          </p:cNvPr>
          <p:cNvSpPr>
            <a:spLocks noGrp="1"/>
          </p:cNvSpPr>
          <p:nvPr>
            <p:ph type="dt" sz="half" idx="10"/>
          </p:nvPr>
        </p:nvSpPr>
        <p:spPr/>
        <p:txBody>
          <a:bodyPr/>
          <a:lstStyle/>
          <a:p>
            <a:fld id="{532E1B07-1FB8-4A4A-81FB-B38D10EF37CE}"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9BE8A4EE-BAD2-4A64-8795-684196A562D1}"/>
              </a:ext>
            </a:extLst>
          </p:cNvPr>
          <p:cNvSpPr>
            <a:spLocks noGrp="1"/>
          </p:cNvSpPr>
          <p:nvPr>
            <p:ph type="sldNum" sz="quarter" idx="12"/>
          </p:nvPr>
        </p:nvSpPr>
        <p:spPr/>
        <p:txBody>
          <a:bodyPr/>
          <a:lstStyle/>
          <a:p>
            <a:fld id="{D4158729-E937-4EDF-A0C6-A2B3BDB57711}" type="slidenum">
              <a:rPr lang="fr-FR" smtClean="0"/>
              <a:pPr/>
              <a:t>39</a:t>
            </a:fld>
            <a:endParaRPr lang="fr-FR" dirty="0"/>
          </a:p>
        </p:txBody>
      </p:sp>
    </p:spTree>
    <p:extLst>
      <p:ext uri="{BB962C8B-B14F-4D97-AF65-F5344CB8AC3E}">
        <p14:creationId xmlns:p14="http://schemas.microsoft.com/office/powerpoint/2010/main" val="4050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t>Qu’est ce qu’un SAGE ?</a:t>
            </a:r>
          </a:p>
        </p:txBody>
      </p:sp>
      <p:sp>
        <p:nvSpPr>
          <p:cNvPr id="5" name="Espace réservé du contenu 4"/>
          <p:cNvSpPr>
            <a:spLocks noGrp="1"/>
          </p:cNvSpPr>
          <p:nvPr>
            <p:ph idx="1"/>
          </p:nvPr>
        </p:nvSpPr>
        <p:spPr/>
        <p:txBody>
          <a:bodyPr/>
          <a:lstStyle/>
          <a:p>
            <a:r>
              <a:rPr lang="fr-FR" dirty="0"/>
              <a:t>Les documents font l’objet d’un arrêté préfectoral</a:t>
            </a:r>
          </a:p>
          <a:p>
            <a:pPr lvl="1"/>
            <a:endParaRPr lang="fr-FR" dirty="0"/>
          </a:p>
          <a:p>
            <a:pPr lvl="1"/>
            <a:r>
              <a:rPr lang="fr-FR" b="1" dirty="0"/>
              <a:t>PAGD</a:t>
            </a:r>
            <a:r>
              <a:rPr lang="fr-FR" dirty="0"/>
              <a:t> : Plan d’aménagement et de gestion durable : opposable aux administrations</a:t>
            </a:r>
          </a:p>
          <a:p>
            <a:pPr lvl="2"/>
            <a:r>
              <a:rPr lang="fr-FR" dirty="0"/>
              <a:t>Enjeux</a:t>
            </a:r>
          </a:p>
          <a:p>
            <a:pPr lvl="3"/>
            <a:r>
              <a:rPr lang="fr-FR" dirty="0"/>
              <a:t>Objectifs</a:t>
            </a:r>
          </a:p>
          <a:p>
            <a:pPr lvl="4"/>
            <a:r>
              <a:rPr lang="fr-FR" dirty="0"/>
              <a:t>Thèmes</a:t>
            </a:r>
          </a:p>
          <a:p>
            <a:pPr lvl="5"/>
            <a:r>
              <a:rPr lang="fr-FR" dirty="0"/>
              <a:t>Dispositions</a:t>
            </a:r>
          </a:p>
          <a:p>
            <a:pPr marL="2286000" lvl="5" indent="0">
              <a:buNone/>
            </a:pPr>
            <a:endParaRPr lang="fr-FR" dirty="0"/>
          </a:p>
          <a:p>
            <a:pPr lvl="1"/>
            <a:r>
              <a:rPr lang="fr-FR" b="1" dirty="0"/>
              <a:t>Règlement</a:t>
            </a:r>
            <a:r>
              <a:rPr lang="fr-FR" dirty="0"/>
              <a:t> : opposable aux tiers et administrations</a:t>
            </a:r>
          </a:p>
        </p:txBody>
      </p:sp>
      <p:sp>
        <p:nvSpPr>
          <p:cNvPr id="6" name="ZoneTexte 5">
            <a:extLst>
              <a:ext uri="{FF2B5EF4-FFF2-40B4-BE49-F238E27FC236}">
                <a16:creationId xmlns:a16="http://schemas.microsoft.com/office/drawing/2014/main" id="{1919E21A-8840-4B88-982A-CBC5A168D326}"/>
              </a:ext>
            </a:extLst>
          </p:cNvPr>
          <p:cNvSpPr txBox="1"/>
          <p:nvPr/>
        </p:nvSpPr>
        <p:spPr>
          <a:xfrm>
            <a:off x="304800" y="6291943"/>
            <a:ext cx="903514" cy="381000"/>
          </a:xfrm>
          <a:prstGeom prst="rect">
            <a:avLst/>
          </a:prstGeom>
          <a:noFill/>
        </p:spPr>
        <p:txBody>
          <a:bodyPr wrap="square" rtlCol="0">
            <a:spAutoFit/>
          </a:bodyPr>
          <a:lstStyle/>
          <a:p>
            <a:fld id="{B1B8976F-5BB6-474D-B512-201C87294B3D}" type="slidenum">
              <a:rPr lang="fr-FR" smtClean="0"/>
              <a:pPr/>
              <a:t>4</a:t>
            </a:fld>
            <a:endParaRPr lang="fr-FR" dirty="0"/>
          </a:p>
        </p:txBody>
      </p:sp>
      <p:sp>
        <p:nvSpPr>
          <p:cNvPr id="3" name="Espace réservé de la date 2">
            <a:extLst>
              <a:ext uri="{FF2B5EF4-FFF2-40B4-BE49-F238E27FC236}">
                <a16:creationId xmlns:a16="http://schemas.microsoft.com/office/drawing/2014/main" id="{400162DB-ED09-4224-B316-457DF028FADD}"/>
              </a:ext>
            </a:extLst>
          </p:cNvPr>
          <p:cNvSpPr>
            <a:spLocks noGrp="1"/>
          </p:cNvSpPr>
          <p:nvPr>
            <p:ph type="dt" sz="half" idx="10"/>
          </p:nvPr>
        </p:nvSpPr>
        <p:spPr/>
        <p:txBody>
          <a:bodyPr/>
          <a:lstStyle/>
          <a:p>
            <a:fld id="{B19D894F-A656-428D-A75C-41F18580EDE8}" type="datetime1">
              <a:rPr lang="fr-FR" smtClean="0"/>
              <a:t>03/11/2021</a:t>
            </a:fld>
            <a:endParaRPr lang="fr-FR" dirty="0"/>
          </a:p>
        </p:txBody>
      </p:sp>
      <p:sp>
        <p:nvSpPr>
          <p:cNvPr id="4" name="Espace réservé du numéro de diapositive 3">
            <a:extLst>
              <a:ext uri="{FF2B5EF4-FFF2-40B4-BE49-F238E27FC236}">
                <a16:creationId xmlns:a16="http://schemas.microsoft.com/office/drawing/2014/main" id="{FB2E7017-E576-414D-B43D-699F050DB23E}"/>
              </a:ext>
            </a:extLst>
          </p:cNvPr>
          <p:cNvSpPr>
            <a:spLocks noGrp="1"/>
          </p:cNvSpPr>
          <p:nvPr>
            <p:ph type="sldNum" sz="quarter" idx="12"/>
          </p:nvPr>
        </p:nvSpPr>
        <p:spPr/>
        <p:txBody>
          <a:bodyPr/>
          <a:lstStyle/>
          <a:p>
            <a:fld id="{D4158729-E937-4EDF-A0C6-A2B3BDB57711}" type="slidenum">
              <a:rPr lang="fr-FR" smtClean="0"/>
              <a:pPr/>
              <a:t>4</a:t>
            </a:fld>
            <a:endParaRPr lang="fr-FR" dirty="0"/>
          </a:p>
        </p:txBody>
      </p:sp>
    </p:spTree>
    <p:extLst>
      <p:ext uri="{BB962C8B-B14F-4D97-AF65-F5344CB8AC3E}">
        <p14:creationId xmlns:p14="http://schemas.microsoft.com/office/powerpoint/2010/main" val="1072026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CA647-68AA-46C1-BB01-2614E481E9C5}"/>
              </a:ext>
            </a:extLst>
          </p:cNvPr>
          <p:cNvSpPr>
            <a:spLocks noGrp="1"/>
          </p:cNvSpPr>
          <p:nvPr>
            <p:ph type="title"/>
          </p:nvPr>
        </p:nvSpPr>
        <p:spPr/>
        <p:txBody>
          <a:bodyPr/>
          <a:lstStyle/>
          <a:p>
            <a:r>
              <a:rPr lang="fr-FR" dirty="0"/>
              <a:t>Rappel de l’état des lieux</a:t>
            </a:r>
          </a:p>
        </p:txBody>
      </p:sp>
      <p:sp>
        <p:nvSpPr>
          <p:cNvPr id="3" name="Espace réservé du contenu 2">
            <a:extLst>
              <a:ext uri="{FF2B5EF4-FFF2-40B4-BE49-F238E27FC236}">
                <a16:creationId xmlns:a16="http://schemas.microsoft.com/office/drawing/2014/main" id="{0E27D1C3-43F5-4579-A46D-D67566789F52}"/>
              </a:ext>
            </a:extLst>
          </p:cNvPr>
          <p:cNvSpPr>
            <a:spLocks noGrp="1"/>
          </p:cNvSpPr>
          <p:nvPr>
            <p:ph idx="1"/>
          </p:nvPr>
        </p:nvSpPr>
        <p:spPr/>
        <p:txBody>
          <a:bodyPr/>
          <a:lstStyle/>
          <a:p>
            <a:r>
              <a:rPr lang="fr-FR" dirty="0"/>
              <a:t>Sites Natura 2000</a:t>
            </a:r>
          </a:p>
          <a:p>
            <a:pPr marL="2057400" lvl="4" indent="-2286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La directive Oiseaux de 1979 qui demande aux Etats membres de mettre en place des Zones de protection Spéciales (ZPS) qui remplacent les anciennes ZICO (Zone d’importance pour la conservation des oiseaux)</a:t>
            </a:r>
          </a:p>
          <a:p>
            <a:pPr marL="2057400" lvl="4" indent="-228600" algn="just">
              <a:lnSpc>
                <a:spcPct val="107000"/>
              </a:lnSpc>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La directive Habitat de 1992 instaure les Zones Spéciales de Conservation (ZSC) qui ont pour objectifs la conservation des habitats naturels ou semi-naturels, mais aussi la conservation des espèces de faune ou flore, d’intérêt communautaire de par leur rareté ou leur rôle écologique dans leur milieu.</a:t>
            </a:r>
          </a:p>
          <a:p>
            <a:r>
              <a:rPr lang="fr-FR" dirty="0"/>
              <a:t>Et sur le territoire du SAGE ?</a:t>
            </a:r>
          </a:p>
          <a:p>
            <a:pPr lvl="1"/>
            <a:r>
              <a:rPr lang="fr-FR" sz="2000" dirty="0"/>
              <a:t>ZSC : Baie de la Canche et le couloir des 3 estuaires</a:t>
            </a:r>
          </a:p>
          <a:p>
            <a:pPr lvl="1"/>
            <a:r>
              <a:rPr lang="fr-FR" sz="2000" dirty="0"/>
              <a:t>ZPS : Marais de Balançon, les dunes de Merlimont et l’estuaire de la Canche</a:t>
            </a:r>
          </a:p>
        </p:txBody>
      </p:sp>
      <p:sp>
        <p:nvSpPr>
          <p:cNvPr id="4" name="Espace réservé de la date 3">
            <a:extLst>
              <a:ext uri="{FF2B5EF4-FFF2-40B4-BE49-F238E27FC236}">
                <a16:creationId xmlns:a16="http://schemas.microsoft.com/office/drawing/2014/main" id="{FBDE0248-33F9-4A8F-B03D-2FAFDA3EC01D}"/>
              </a:ext>
            </a:extLst>
          </p:cNvPr>
          <p:cNvSpPr>
            <a:spLocks noGrp="1"/>
          </p:cNvSpPr>
          <p:nvPr>
            <p:ph type="dt" sz="half" idx="10"/>
          </p:nvPr>
        </p:nvSpPr>
        <p:spPr/>
        <p:txBody>
          <a:bodyPr/>
          <a:lstStyle/>
          <a:p>
            <a:fld id="{532E1B07-1FB8-4A4A-81FB-B38D10EF37CE}"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9BE8A4EE-BAD2-4A64-8795-684196A562D1}"/>
              </a:ext>
            </a:extLst>
          </p:cNvPr>
          <p:cNvSpPr>
            <a:spLocks noGrp="1"/>
          </p:cNvSpPr>
          <p:nvPr>
            <p:ph type="sldNum" sz="quarter" idx="12"/>
          </p:nvPr>
        </p:nvSpPr>
        <p:spPr/>
        <p:txBody>
          <a:bodyPr/>
          <a:lstStyle/>
          <a:p>
            <a:fld id="{D4158729-E937-4EDF-A0C6-A2B3BDB57711}" type="slidenum">
              <a:rPr lang="fr-FR" smtClean="0"/>
              <a:pPr/>
              <a:t>40</a:t>
            </a:fld>
            <a:endParaRPr lang="fr-FR" dirty="0"/>
          </a:p>
        </p:txBody>
      </p:sp>
    </p:spTree>
    <p:extLst>
      <p:ext uri="{BB962C8B-B14F-4D97-AF65-F5344CB8AC3E}">
        <p14:creationId xmlns:p14="http://schemas.microsoft.com/office/powerpoint/2010/main" val="3638564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CA647-68AA-46C1-BB01-2614E481E9C5}"/>
              </a:ext>
            </a:extLst>
          </p:cNvPr>
          <p:cNvSpPr>
            <a:spLocks noGrp="1"/>
          </p:cNvSpPr>
          <p:nvPr>
            <p:ph type="title"/>
          </p:nvPr>
        </p:nvSpPr>
        <p:spPr/>
        <p:txBody>
          <a:bodyPr/>
          <a:lstStyle/>
          <a:p>
            <a:r>
              <a:rPr lang="fr-FR" dirty="0"/>
              <a:t>Bilan du SAGE</a:t>
            </a:r>
          </a:p>
        </p:txBody>
      </p:sp>
      <p:sp>
        <p:nvSpPr>
          <p:cNvPr id="4" name="Espace réservé de la date 3">
            <a:extLst>
              <a:ext uri="{FF2B5EF4-FFF2-40B4-BE49-F238E27FC236}">
                <a16:creationId xmlns:a16="http://schemas.microsoft.com/office/drawing/2014/main" id="{FBDE0248-33F9-4A8F-B03D-2FAFDA3EC01D}"/>
              </a:ext>
            </a:extLst>
          </p:cNvPr>
          <p:cNvSpPr>
            <a:spLocks noGrp="1"/>
          </p:cNvSpPr>
          <p:nvPr>
            <p:ph type="dt" sz="half" idx="10"/>
          </p:nvPr>
        </p:nvSpPr>
        <p:spPr/>
        <p:txBody>
          <a:bodyPr/>
          <a:lstStyle/>
          <a:p>
            <a:fld id="{532E1B07-1FB8-4A4A-81FB-B38D10EF37CE}"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9BE8A4EE-BAD2-4A64-8795-684196A562D1}"/>
              </a:ext>
            </a:extLst>
          </p:cNvPr>
          <p:cNvSpPr>
            <a:spLocks noGrp="1"/>
          </p:cNvSpPr>
          <p:nvPr>
            <p:ph type="sldNum" sz="quarter" idx="12"/>
          </p:nvPr>
        </p:nvSpPr>
        <p:spPr/>
        <p:txBody>
          <a:bodyPr/>
          <a:lstStyle/>
          <a:p>
            <a:fld id="{D4158729-E937-4EDF-A0C6-A2B3BDB57711}" type="slidenum">
              <a:rPr lang="fr-FR" smtClean="0"/>
              <a:pPr/>
              <a:t>41</a:t>
            </a:fld>
            <a:endParaRPr lang="fr-FR" dirty="0"/>
          </a:p>
        </p:txBody>
      </p:sp>
      <p:sp>
        <p:nvSpPr>
          <p:cNvPr id="13" name="ZoneTexte 12">
            <a:extLst>
              <a:ext uri="{FF2B5EF4-FFF2-40B4-BE49-F238E27FC236}">
                <a16:creationId xmlns:a16="http://schemas.microsoft.com/office/drawing/2014/main" id="{D34280CB-240E-445D-ADAC-F6C3EEDCFF38}"/>
              </a:ext>
            </a:extLst>
          </p:cNvPr>
          <p:cNvSpPr txBox="1"/>
          <p:nvPr/>
        </p:nvSpPr>
        <p:spPr>
          <a:xfrm>
            <a:off x="1568918" y="1905802"/>
            <a:ext cx="4764505" cy="369332"/>
          </a:xfrm>
          <a:prstGeom prst="rect">
            <a:avLst/>
          </a:prstGeom>
          <a:noFill/>
        </p:spPr>
        <p:txBody>
          <a:bodyPr wrap="square" rtlCol="0">
            <a:spAutoFit/>
          </a:bodyPr>
          <a:lstStyle/>
          <a:p>
            <a:r>
              <a:rPr lang="fr-FR" dirty="0"/>
              <a:t>Les autres dispositions concernent plutôt la CT 1</a:t>
            </a:r>
          </a:p>
        </p:txBody>
      </p:sp>
      <p:sp>
        <p:nvSpPr>
          <p:cNvPr id="6" name="Espace réservé du contenu 5">
            <a:extLst>
              <a:ext uri="{FF2B5EF4-FFF2-40B4-BE49-F238E27FC236}">
                <a16:creationId xmlns:a16="http://schemas.microsoft.com/office/drawing/2014/main" id="{6A80FECB-9664-40F2-8CAF-9F3683180F9F}"/>
              </a:ext>
            </a:extLst>
          </p:cNvPr>
          <p:cNvSpPr>
            <a:spLocks noGrp="1"/>
          </p:cNvSpPr>
          <p:nvPr>
            <p:ph idx="1"/>
          </p:nvPr>
        </p:nvSpPr>
        <p:spPr/>
        <p:txBody>
          <a:bodyPr/>
          <a:lstStyle/>
          <a:p>
            <a:endParaRPr lang="fr-FR" dirty="0"/>
          </a:p>
        </p:txBody>
      </p:sp>
      <p:graphicFrame>
        <p:nvGraphicFramePr>
          <p:cNvPr id="9" name="Espace réservé du contenu 11">
            <a:extLst>
              <a:ext uri="{FF2B5EF4-FFF2-40B4-BE49-F238E27FC236}">
                <a16:creationId xmlns:a16="http://schemas.microsoft.com/office/drawing/2014/main" id="{F6BFFA47-2557-4854-BB61-C63E0ADA5B79}"/>
              </a:ext>
            </a:extLst>
          </p:cNvPr>
          <p:cNvGraphicFramePr>
            <a:graphicFrameLocks/>
          </p:cNvGraphicFramePr>
          <p:nvPr>
            <p:extLst>
              <p:ext uri="{D42A27DB-BD31-4B8C-83A1-F6EECF244321}">
                <p14:modId xmlns:p14="http://schemas.microsoft.com/office/powerpoint/2010/main" val="1781562488"/>
              </p:ext>
            </p:extLst>
          </p:nvPr>
        </p:nvGraphicFramePr>
        <p:xfrm>
          <a:off x="-2" y="2839454"/>
          <a:ext cx="12192000" cy="2194560"/>
        </p:xfrm>
        <a:graphic>
          <a:graphicData uri="http://schemas.openxmlformats.org/drawingml/2006/table">
            <a:tbl>
              <a:tblPr/>
              <a:tblGrid>
                <a:gridCol w="1925055">
                  <a:extLst>
                    <a:ext uri="{9D8B030D-6E8A-4147-A177-3AD203B41FA5}">
                      <a16:colId xmlns:a16="http://schemas.microsoft.com/office/drawing/2014/main" val="1884009521"/>
                    </a:ext>
                  </a:extLst>
                </a:gridCol>
                <a:gridCol w="6202945">
                  <a:extLst>
                    <a:ext uri="{9D8B030D-6E8A-4147-A177-3AD203B41FA5}">
                      <a16:colId xmlns:a16="http://schemas.microsoft.com/office/drawing/2014/main" val="1957039466"/>
                    </a:ext>
                  </a:extLst>
                </a:gridCol>
                <a:gridCol w="4064000">
                  <a:extLst>
                    <a:ext uri="{9D8B030D-6E8A-4147-A177-3AD203B41FA5}">
                      <a16:colId xmlns:a16="http://schemas.microsoft.com/office/drawing/2014/main" val="4223223081"/>
                    </a:ext>
                  </a:extLst>
                </a:gridCol>
              </a:tblGrid>
              <a:tr h="2194560">
                <a:tc>
                  <a:txBody>
                    <a:bodyPr/>
                    <a:lstStyle/>
                    <a:p>
                      <a:pPr algn="ctr" rtl="0" fontAlgn="ctr"/>
                      <a:r>
                        <a:rPr lang="fr-FR" sz="3200" b="0" i="0" u="none" strike="noStrike" dirty="0">
                          <a:solidFill>
                            <a:srgbClr val="000000"/>
                          </a:solidFill>
                          <a:effectLst/>
                          <a:latin typeface="Calibri" panose="020F0502020204030204" pitchFamily="34" charset="0"/>
                        </a:rPr>
                        <a:t>95</a:t>
                      </a:r>
                    </a:p>
                  </a:txBody>
                  <a:tcPr marL="3970" marR="3970" marT="3970" marB="0" anchor="ctr">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2800" b="0" i="0" u="none" strike="noStrike" dirty="0">
                          <a:solidFill>
                            <a:srgbClr val="000000"/>
                          </a:solidFill>
                          <a:effectLst/>
                          <a:latin typeface="Calibri" panose="020F0502020204030204" pitchFamily="34" charset="0"/>
                        </a:rPr>
                        <a:t>La CLE améliore la connaissance des zones humides littorales et identifie les causes de dégradation</a:t>
                      </a:r>
                    </a:p>
                  </a:txBody>
                  <a:tcPr marL="3970" marR="3970" marT="3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9C0006"/>
                          </a:solidFill>
                          <a:effectLst/>
                          <a:latin typeface="Calibri" panose="020F0502020204030204" pitchFamily="34" charset="0"/>
                        </a:rPr>
                        <a:t>  </a:t>
                      </a:r>
                      <a:r>
                        <a:rPr lang="fr-FR" sz="2000" b="0" i="0" u="none" strike="noStrike" dirty="0">
                          <a:solidFill>
                            <a:srgbClr val="9C0006"/>
                          </a:solidFill>
                          <a:effectLst/>
                          <a:latin typeface="Calibri" panose="020F0502020204030204" pitchFamily="34" charset="0"/>
                        </a:rPr>
                        <a:t>Non atteint : pas d’identification des causes de dégradation</a:t>
                      </a:r>
                      <a:endParaRPr lang="fr-FR" sz="1800" b="0" i="0" u="none" strike="noStrike" dirty="0">
                        <a:solidFill>
                          <a:srgbClr val="9C0006"/>
                        </a:solidFill>
                        <a:effectLst/>
                        <a:latin typeface="Calibri" panose="020F050202020403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extLst>
                  <a:ext uri="{0D108BD9-81ED-4DB2-BD59-A6C34878D82A}">
                    <a16:rowId xmlns:a16="http://schemas.microsoft.com/office/drawing/2014/main" val="2344098747"/>
                  </a:ext>
                </a:extLst>
              </a:tr>
            </a:tbl>
          </a:graphicData>
        </a:graphic>
      </p:graphicFrame>
    </p:spTree>
    <p:extLst>
      <p:ext uri="{BB962C8B-B14F-4D97-AF65-F5344CB8AC3E}">
        <p14:creationId xmlns:p14="http://schemas.microsoft.com/office/powerpoint/2010/main" val="2433306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ACA6A-F5B5-46F7-AEC8-96AD0A157011}"/>
              </a:ext>
            </a:extLst>
          </p:cNvPr>
          <p:cNvSpPr>
            <a:spLocks noGrp="1"/>
          </p:cNvSpPr>
          <p:nvPr>
            <p:ph type="title"/>
          </p:nvPr>
        </p:nvSpPr>
        <p:spPr>
          <a:xfrm>
            <a:off x="1828800" y="365125"/>
            <a:ext cx="9525000" cy="1325563"/>
          </a:xfrm>
        </p:spPr>
        <p:txBody>
          <a:bodyPr>
            <a:normAutofit fontScale="90000"/>
          </a:bodyPr>
          <a:lstStyle/>
          <a:p>
            <a:r>
              <a:rPr lang="fr-FR" sz="4000" dirty="0"/>
              <a:t>Bilan de l’</a:t>
            </a:r>
            <a:br>
              <a:rPr lang="fr-FR" sz="4000" dirty="0"/>
            </a:br>
            <a:r>
              <a:rPr lang="fr-FR" sz="4000" dirty="0">
                <a:solidFill>
                  <a:schemeClr val="accent6"/>
                </a:solidFill>
              </a:rPr>
              <a:t>Objectif 11 : Améliorer la connaissance du littoral</a:t>
            </a:r>
            <a:br>
              <a:rPr lang="fr-FR" sz="4400" dirty="0">
                <a:solidFill>
                  <a:schemeClr val="accent6"/>
                </a:solidFill>
              </a:rPr>
            </a:br>
            <a:endParaRPr lang="fr-FR" dirty="0"/>
          </a:p>
        </p:txBody>
      </p:sp>
      <p:sp>
        <p:nvSpPr>
          <p:cNvPr id="3" name="Espace réservé du contenu 2">
            <a:extLst>
              <a:ext uri="{FF2B5EF4-FFF2-40B4-BE49-F238E27FC236}">
                <a16:creationId xmlns:a16="http://schemas.microsoft.com/office/drawing/2014/main" id="{0669D776-D0C5-4851-B768-C6960E5EB887}"/>
              </a:ext>
            </a:extLst>
          </p:cNvPr>
          <p:cNvSpPr>
            <a:spLocks noGrp="1"/>
          </p:cNvSpPr>
          <p:nvPr>
            <p:ph idx="1"/>
          </p:nvPr>
        </p:nvSpPr>
        <p:spPr/>
        <p:txBody>
          <a:bodyPr/>
          <a:lstStyle/>
          <a:p>
            <a:endParaRPr lang="fr-FR" dirty="0"/>
          </a:p>
          <a:p>
            <a:pPr lvl="1">
              <a:buFont typeface="Wingdings" panose="05000000000000000000" pitchFamily="2" charset="2"/>
              <a:buChar char="q"/>
            </a:pPr>
            <a:endParaRPr lang="fr-FR" dirty="0"/>
          </a:p>
          <a:p>
            <a:endParaRPr lang="fr-FR" dirty="0"/>
          </a:p>
          <a:p>
            <a:endParaRPr lang="fr-FR" dirty="0"/>
          </a:p>
        </p:txBody>
      </p:sp>
      <p:sp>
        <p:nvSpPr>
          <p:cNvPr id="4" name="Espace réservé de la date 3">
            <a:extLst>
              <a:ext uri="{FF2B5EF4-FFF2-40B4-BE49-F238E27FC236}">
                <a16:creationId xmlns:a16="http://schemas.microsoft.com/office/drawing/2014/main" id="{F1470F67-7043-4601-885E-22D0C2F2760F}"/>
              </a:ext>
            </a:extLst>
          </p:cNvPr>
          <p:cNvSpPr>
            <a:spLocks noGrp="1"/>
          </p:cNvSpPr>
          <p:nvPr>
            <p:ph type="dt" sz="half" idx="10"/>
          </p:nvPr>
        </p:nvSpPr>
        <p:spPr/>
        <p:txBody>
          <a:bodyPr/>
          <a:lstStyle/>
          <a:p>
            <a:fld id="{53374A8E-5D67-4C9F-A08C-4F86A3739E7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192206EE-0EB6-473D-B3D3-DE1695F34D10}"/>
              </a:ext>
            </a:extLst>
          </p:cNvPr>
          <p:cNvSpPr>
            <a:spLocks noGrp="1"/>
          </p:cNvSpPr>
          <p:nvPr>
            <p:ph type="sldNum" sz="quarter" idx="12"/>
          </p:nvPr>
        </p:nvSpPr>
        <p:spPr/>
        <p:txBody>
          <a:bodyPr/>
          <a:lstStyle/>
          <a:p>
            <a:fld id="{D4158729-E937-4EDF-A0C6-A2B3BDB57711}" type="slidenum">
              <a:rPr lang="fr-FR" smtClean="0"/>
              <a:pPr/>
              <a:t>42</a:t>
            </a:fld>
            <a:endParaRPr lang="fr-FR" dirty="0"/>
          </a:p>
        </p:txBody>
      </p:sp>
      <p:graphicFrame>
        <p:nvGraphicFramePr>
          <p:cNvPr id="6" name="Tableau 6">
            <a:extLst>
              <a:ext uri="{FF2B5EF4-FFF2-40B4-BE49-F238E27FC236}">
                <a16:creationId xmlns:a16="http://schemas.microsoft.com/office/drawing/2014/main" id="{FD570FA4-B08B-4E69-813F-891440B1E386}"/>
              </a:ext>
            </a:extLst>
          </p:cNvPr>
          <p:cNvGraphicFramePr>
            <a:graphicFrameLocks/>
          </p:cNvGraphicFramePr>
          <p:nvPr>
            <p:extLst>
              <p:ext uri="{D42A27DB-BD31-4B8C-83A1-F6EECF244321}">
                <p14:modId xmlns:p14="http://schemas.microsoft.com/office/powerpoint/2010/main" val="2681499810"/>
              </p:ext>
            </p:extLst>
          </p:nvPr>
        </p:nvGraphicFramePr>
        <p:xfrm>
          <a:off x="0" y="1825624"/>
          <a:ext cx="12192000" cy="3884059"/>
        </p:xfrm>
        <a:graphic>
          <a:graphicData uri="http://schemas.openxmlformats.org/drawingml/2006/table">
            <a:tbl>
              <a:tblPr firstRow="1" bandRow="1">
                <a:tableStyleId>{5C22544A-7EE6-4342-B048-85BDC9FD1C3A}</a:tableStyleId>
              </a:tblPr>
              <a:tblGrid>
                <a:gridCol w="2898560">
                  <a:extLst>
                    <a:ext uri="{9D8B030D-6E8A-4147-A177-3AD203B41FA5}">
                      <a16:colId xmlns:a16="http://schemas.microsoft.com/office/drawing/2014/main" val="2914842429"/>
                    </a:ext>
                  </a:extLst>
                </a:gridCol>
                <a:gridCol w="3197440">
                  <a:extLst>
                    <a:ext uri="{9D8B030D-6E8A-4147-A177-3AD203B41FA5}">
                      <a16:colId xmlns:a16="http://schemas.microsoft.com/office/drawing/2014/main" val="805209426"/>
                    </a:ext>
                  </a:extLst>
                </a:gridCol>
                <a:gridCol w="3048000">
                  <a:extLst>
                    <a:ext uri="{9D8B030D-6E8A-4147-A177-3AD203B41FA5}">
                      <a16:colId xmlns:a16="http://schemas.microsoft.com/office/drawing/2014/main" val="2974011153"/>
                    </a:ext>
                  </a:extLst>
                </a:gridCol>
                <a:gridCol w="3048000">
                  <a:extLst>
                    <a:ext uri="{9D8B030D-6E8A-4147-A177-3AD203B41FA5}">
                      <a16:colId xmlns:a16="http://schemas.microsoft.com/office/drawing/2014/main" val="1998078571"/>
                    </a:ext>
                  </a:extLst>
                </a:gridCol>
              </a:tblGrid>
              <a:tr h="919562">
                <a:tc>
                  <a:txBody>
                    <a:bodyPr/>
                    <a:lstStyle/>
                    <a:p>
                      <a:pPr algn="ctr"/>
                      <a:r>
                        <a:rPr lang="fr-FR" dirty="0"/>
                        <a:t>Thème général</a:t>
                      </a:r>
                    </a:p>
                  </a:txBody>
                  <a:tcPr anchor="ctr"/>
                </a:tc>
                <a:tc>
                  <a:txBody>
                    <a:bodyPr/>
                    <a:lstStyle/>
                    <a:p>
                      <a:pPr algn="ctr"/>
                      <a:r>
                        <a:rPr lang="fr-FR" dirty="0"/>
                        <a:t>Orientations atteintes</a:t>
                      </a:r>
                    </a:p>
                  </a:txBody>
                  <a:tcPr anchor="ctr"/>
                </a:tc>
                <a:tc>
                  <a:txBody>
                    <a:bodyPr/>
                    <a:lstStyle/>
                    <a:p>
                      <a:pPr algn="ctr"/>
                      <a:r>
                        <a:rPr lang="fr-FR" dirty="0"/>
                        <a:t>Orientations à conserver/appuyer</a:t>
                      </a:r>
                    </a:p>
                  </a:txBody>
                  <a:tcPr anchor="ctr"/>
                </a:tc>
                <a:tc>
                  <a:txBody>
                    <a:bodyPr/>
                    <a:lstStyle/>
                    <a:p>
                      <a:pPr algn="ctr"/>
                      <a:r>
                        <a:rPr lang="fr-FR" dirty="0"/>
                        <a:t>Orientations à ajouter ?</a:t>
                      </a:r>
                    </a:p>
                  </a:txBody>
                  <a:tcPr anchor="ctr"/>
                </a:tc>
                <a:extLst>
                  <a:ext uri="{0D108BD9-81ED-4DB2-BD59-A6C34878D82A}">
                    <a16:rowId xmlns:a16="http://schemas.microsoft.com/office/drawing/2014/main" val="1731999800"/>
                  </a:ext>
                </a:extLst>
              </a:tr>
              <a:tr h="29644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Améliorer la connaissance du littoral</a:t>
                      </a:r>
                    </a:p>
                  </a:txBody>
                  <a:tcPr anchor="ctr"/>
                </a:tc>
                <a:tc>
                  <a:txBody>
                    <a:bodyPr/>
                    <a:lstStyle/>
                    <a:p>
                      <a:pPr algn="ctr"/>
                      <a:endParaRPr lang="fr-FR" sz="2000" dirty="0"/>
                    </a:p>
                  </a:txBody>
                  <a:tcPr anchor="ctr"/>
                </a:tc>
                <a:tc>
                  <a:txBody>
                    <a:bodyPr/>
                    <a:lstStyle/>
                    <a:p>
                      <a:pPr marL="0" indent="0" algn="ctr">
                        <a:buFontTx/>
                        <a:buNone/>
                      </a:pPr>
                      <a:r>
                        <a:rPr lang="fr-FR" sz="2000" dirty="0"/>
                        <a:t>- Identifier les causes de dégradation des zones humides littorales avec le projet ministériel en lien avec les gestionnaires</a:t>
                      </a:r>
                    </a:p>
                  </a:txBody>
                  <a:tcPr anchor="ctr"/>
                </a:tc>
                <a:tc>
                  <a:txBody>
                    <a:bodyPr/>
                    <a:lstStyle/>
                    <a:p>
                      <a:pPr algn="ctr"/>
                      <a:r>
                        <a:rPr lang="fr-FR" sz="2000" dirty="0"/>
                        <a:t>- Lien avec les actions Natura 2000, conservatoire des espaces naturels …</a:t>
                      </a:r>
                    </a:p>
                  </a:txBody>
                  <a:tcPr anchor="ctr"/>
                </a:tc>
                <a:extLst>
                  <a:ext uri="{0D108BD9-81ED-4DB2-BD59-A6C34878D82A}">
                    <a16:rowId xmlns:a16="http://schemas.microsoft.com/office/drawing/2014/main" val="3744925203"/>
                  </a:ext>
                </a:extLst>
              </a:tr>
            </a:tbl>
          </a:graphicData>
        </a:graphic>
      </p:graphicFrame>
    </p:spTree>
    <p:extLst>
      <p:ext uri="{BB962C8B-B14F-4D97-AF65-F5344CB8AC3E}">
        <p14:creationId xmlns:p14="http://schemas.microsoft.com/office/powerpoint/2010/main" val="1491605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DA98DAA-91D7-4036-8430-7982E9B4E11A}"/>
              </a:ext>
            </a:extLst>
          </p:cNvPr>
          <p:cNvSpPr>
            <a:spLocks noGrp="1"/>
          </p:cNvSpPr>
          <p:nvPr>
            <p:ph type="ctrTitle"/>
          </p:nvPr>
        </p:nvSpPr>
        <p:spPr/>
        <p:txBody>
          <a:bodyPr>
            <a:normAutofit fontScale="90000"/>
          </a:bodyPr>
          <a:lstStyle/>
          <a:p>
            <a:pPr marL="0" indent="0">
              <a:buNone/>
            </a:pPr>
            <a:r>
              <a:rPr lang="fr-FR" b="1" u="sng" dirty="0">
                <a:solidFill>
                  <a:srgbClr val="FF0000"/>
                </a:solidFill>
              </a:rPr>
              <a:t>ENJEU 4 : Protéger et mettre en valeur l’estuaire et la zone littorale</a:t>
            </a:r>
          </a:p>
        </p:txBody>
      </p:sp>
      <p:sp>
        <p:nvSpPr>
          <p:cNvPr id="7" name="Sous-titre 6">
            <a:extLst>
              <a:ext uri="{FF2B5EF4-FFF2-40B4-BE49-F238E27FC236}">
                <a16:creationId xmlns:a16="http://schemas.microsoft.com/office/drawing/2014/main" id="{8565EABE-561F-4D2D-81C0-AF2DC3CB562D}"/>
              </a:ext>
            </a:extLst>
          </p:cNvPr>
          <p:cNvSpPr>
            <a:spLocks noGrp="1"/>
          </p:cNvSpPr>
          <p:nvPr>
            <p:ph type="subTitle" idx="1"/>
          </p:nvPr>
        </p:nvSpPr>
        <p:spPr/>
        <p:txBody>
          <a:bodyPr>
            <a:normAutofit fontScale="70000" lnSpcReduction="20000"/>
          </a:bodyPr>
          <a:lstStyle/>
          <a:p>
            <a:r>
              <a:rPr lang="fr-FR" sz="4000" dirty="0">
                <a:solidFill>
                  <a:schemeClr val="accent6"/>
                </a:solidFill>
              </a:rPr>
              <a:t>Objectif 12 : Garantir la bonne qualité des eaux littorales notamment au niveau bactériologique (eaux de baignade, eaux conchylicoles) et traiter les pollutions diffuses</a:t>
            </a:r>
          </a:p>
          <a:p>
            <a:r>
              <a:rPr lang="fr-FR" sz="4000" dirty="0">
                <a:solidFill>
                  <a:schemeClr val="accent6"/>
                </a:solidFill>
              </a:rPr>
              <a:t>(Conjoint avec CT 1)</a:t>
            </a:r>
          </a:p>
        </p:txBody>
      </p:sp>
      <p:sp>
        <p:nvSpPr>
          <p:cNvPr id="4" name="Espace réservé de la date 3">
            <a:extLst>
              <a:ext uri="{FF2B5EF4-FFF2-40B4-BE49-F238E27FC236}">
                <a16:creationId xmlns:a16="http://schemas.microsoft.com/office/drawing/2014/main" id="{98BEB6FB-60D3-4016-938C-2FB313710A2E}"/>
              </a:ext>
            </a:extLst>
          </p:cNvPr>
          <p:cNvSpPr>
            <a:spLocks noGrp="1"/>
          </p:cNvSpPr>
          <p:nvPr>
            <p:ph type="dt" sz="half" idx="10"/>
          </p:nvPr>
        </p:nvSpPr>
        <p:spPr/>
        <p:txBody>
          <a:bodyPr/>
          <a:lstStyle/>
          <a:p>
            <a:fld id="{588FC1E8-7D6E-4003-BE17-0A0FB8EE43A4}"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AA800DB1-769F-4B00-951A-2889119A7D5E}"/>
              </a:ext>
            </a:extLst>
          </p:cNvPr>
          <p:cNvSpPr>
            <a:spLocks noGrp="1"/>
          </p:cNvSpPr>
          <p:nvPr>
            <p:ph type="sldNum" sz="quarter" idx="12"/>
          </p:nvPr>
        </p:nvSpPr>
        <p:spPr/>
        <p:txBody>
          <a:bodyPr/>
          <a:lstStyle/>
          <a:p>
            <a:fld id="{D4158729-E937-4EDF-A0C6-A2B3BDB57711}" type="slidenum">
              <a:rPr lang="fr-FR" smtClean="0"/>
              <a:pPr/>
              <a:t>43</a:t>
            </a:fld>
            <a:endParaRPr lang="fr-FR" dirty="0"/>
          </a:p>
        </p:txBody>
      </p:sp>
    </p:spTree>
    <p:extLst>
      <p:ext uri="{BB962C8B-B14F-4D97-AF65-F5344CB8AC3E}">
        <p14:creationId xmlns:p14="http://schemas.microsoft.com/office/powerpoint/2010/main" val="3009561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CA647-68AA-46C1-BB01-2614E481E9C5}"/>
              </a:ext>
            </a:extLst>
          </p:cNvPr>
          <p:cNvSpPr>
            <a:spLocks noGrp="1"/>
          </p:cNvSpPr>
          <p:nvPr>
            <p:ph type="title"/>
          </p:nvPr>
        </p:nvSpPr>
        <p:spPr/>
        <p:txBody>
          <a:bodyPr/>
          <a:lstStyle/>
          <a:p>
            <a:r>
              <a:rPr lang="fr-FR" dirty="0"/>
              <a:t>Bilan du SAGE</a:t>
            </a:r>
          </a:p>
        </p:txBody>
      </p:sp>
      <p:sp>
        <p:nvSpPr>
          <p:cNvPr id="4" name="Espace réservé de la date 3">
            <a:extLst>
              <a:ext uri="{FF2B5EF4-FFF2-40B4-BE49-F238E27FC236}">
                <a16:creationId xmlns:a16="http://schemas.microsoft.com/office/drawing/2014/main" id="{FBDE0248-33F9-4A8F-B03D-2FAFDA3EC01D}"/>
              </a:ext>
            </a:extLst>
          </p:cNvPr>
          <p:cNvSpPr>
            <a:spLocks noGrp="1"/>
          </p:cNvSpPr>
          <p:nvPr>
            <p:ph type="dt" sz="half" idx="10"/>
          </p:nvPr>
        </p:nvSpPr>
        <p:spPr/>
        <p:txBody>
          <a:bodyPr/>
          <a:lstStyle/>
          <a:p>
            <a:fld id="{532E1B07-1FB8-4A4A-81FB-B38D10EF37CE}"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9BE8A4EE-BAD2-4A64-8795-684196A562D1}"/>
              </a:ext>
            </a:extLst>
          </p:cNvPr>
          <p:cNvSpPr>
            <a:spLocks noGrp="1"/>
          </p:cNvSpPr>
          <p:nvPr>
            <p:ph type="sldNum" sz="quarter" idx="12"/>
          </p:nvPr>
        </p:nvSpPr>
        <p:spPr/>
        <p:txBody>
          <a:bodyPr/>
          <a:lstStyle/>
          <a:p>
            <a:fld id="{D4158729-E937-4EDF-A0C6-A2B3BDB57711}" type="slidenum">
              <a:rPr lang="fr-FR" smtClean="0"/>
              <a:pPr/>
              <a:t>44</a:t>
            </a:fld>
            <a:endParaRPr lang="fr-FR" dirty="0"/>
          </a:p>
        </p:txBody>
      </p:sp>
      <p:sp>
        <p:nvSpPr>
          <p:cNvPr id="13" name="ZoneTexte 12">
            <a:extLst>
              <a:ext uri="{FF2B5EF4-FFF2-40B4-BE49-F238E27FC236}">
                <a16:creationId xmlns:a16="http://schemas.microsoft.com/office/drawing/2014/main" id="{D34280CB-240E-445D-ADAC-F6C3EEDCFF38}"/>
              </a:ext>
            </a:extLst>
          </p:cNvPr>
          <p:cNvSpPr txBox="1"/>
          <p:nvPr/>
        </p:nvSpPr>
        <p:spPr>
          <a:xfrm>
            <a:off x="1078029" y="1414914"/>
            <a:ext cx="4764505" cy="369332"/>
          </a:xfrm>
          <a:prstGeom prst="rect">
            <a:avLst/>
          </a:prstGeom>
          <a:noFill/>
        </p:spPr>
        <p:txBody>
          <a:bodyPr wrap="square" rtlCol="0">
            <a:spAutoFit/>
          </a:bodyPr>
          <a:lstStyle/>
          <a:p>
            <a:r>
              <a:rPr lang="fr-FR" dirty="0"/>
              <a:t>Les autres dispositions concernent plutôt la CT 1</a:t>
            </a:r>
          </a:p>
        </p:txBody>
      </p:sp>
      <p:sp>
        <p:nvSpPr>
          <p:cNvPr id="3" name="ZoneTexte 2">
            <a:extLst>
              <a:ext uri="{FF2B5EF4-FFF2-40B4-BE49-F238E27FC236}">
                <a16:creationId xmlns:a16="http://schemas.microsoft.com/office/drawing/2014/main" id="{D2C42DBF-AE8E-4977-BD1E-5CCFCA6E832B}"/>
              </a:ext>
            </a:extLst>
          </p:cNvPr>
          <p:cNvSpPr txBox="1"/>
          <p:nvPr/>
        </p:nvSpPr>
        <p:spPr>
          <a:xfrm>
            <a:off x="519764" y="3640799"/>
            <a:ext cx="11300059" cy="954107"/>
          </a:xfrm>
          <a:prstGeom prst="rect">
            <a:avLst/>
          </a:prstGeom>
          <a:noFill/>
        </p:spPr>
        <p:txBody>
          <a:bodyPr wrap="square" rtlCol="0">
            <a:spAutoFit/>
          </a:bodyPr>
          <a:lstStyle/>
          <a:p>
            <a:pPr marL="285750" indent="-285750">
              <a:buFont typeface="Arial" panose="020B0604020202020204" pitchFamily="34" charset="0"/>
              <a:buChar char="•"/>
            </a:pPr>
            <a:r>
              <a:rPr lang="fr-FR" sz="2800" dirty="0"/>
              <a:t>Pas de réel bilan à tirer de cette disposition</a:t>
            </a:r>
          </a:p>
          <a:p>
            <a:pPr marL="285750" indent="-285750">
              <a:buFont typeface="Arial" panose="020B0604020202020204" pitchFamily="34" charset="0"/>
              <a:buChar char="•"/>
            </a:pPr>
            <a:endParaRPr lang="fr-FR" sz="2800" dirty="0"/>
          </a:p>
        </p:txBody>
      </p:sp>
      <p:sp>
        <p:nvSpPr>
          <p:cNvPr id="7" name="Espace réservé du contenu 6">
            <a:extLst>
              <a:ext uri="{FF2B5EF4-FFF2-40B4-BE49-F238E27FC236}">
                <a16:creationId xmlns:a16="http://schemas.microsoft.com/office/drawing/2014/main" id="{49F3FB46-EFBC-4F5F-9405-E18CB1AFE830}"/>
              </a:ext>
            </a:extLst>
          </p:cNvPr>
          <p:cNvSpPr>
            <a:spLocks noGrp="1"/>
          </p:cNvSpPr>
          <p:nvPr>
            <p:ph idx="1"/>
          </p:nvPr>
        </p:nvSpPr>
        <p:spPr/>
        <p:txBody>
          <a:bodyPr/>
          <a:lstStyle/>
          <a:p>
            <a:endParaRPr lang="fr-FR" dirty="0"/>
          </a:p>
        </p:txBody>
      </p:sp>
      <p:graphicFrame>
        <p:nvGraphicFramePr>
          <p:cNvPr id="10" name="Espace réservé du contenu 11">
            <a:extLst>
              <a:ext uri="{FF2B5EF4-FFF2-40B4-BE49-F238E27FC236}">
                <a16:creationId xmlns:a16="http://schemas.microsoft.com/office/drawing/2014/main" id="{47A94D42-80B1-4A8C-B557-E2EDE54DEB2E}"/>
              </a:ext>
            </a:extLst>
          </p:cNvPr>
          <p:cNvGraphicFramePr>
            <a:graphicFrameLocks/>
          </p:cNvGraphicFramePr>
          <p:nvPr>
            <p:extLst>
              <p:ext uri="{D42A27DB-BD31-4B8C-83A1-F6EECF244321}">
                <p14:modId xmlns:p14="http://schemas.microsoft.com/office/powerpoint/2010/main" val="2670006278"/>
              </p:ext>
            </p:extLst>
          </p:nvPr>
        </p:nvGraphicFramePr>
        <p:xfrm>
          <a:off x="0" y="1875738"/>
          <a:ext cx="12192000" cy="1325563"/>
        </p:xfrm>
        <a:graphic>
          <a:graphicData uri="http://schemas.openxmlformats.org/drawingml/2006/table">
            <a:tbl>
              <a:tblPr/>
              <a:tblGrid>
                <a:gridCol w="1925055">
                  <a:extLst>
                    <a:ext uri="{9D8B030D-6E8A-4147-A177-3AD203B41FA5}">
                      <a16:colId xmlns:a16="http://schemas.microsoft.com/office/drawing/2014/main" val="1884009521"/>
                    </a:ext>
                  </a:extLst>
                </a:gridCol>
                <a:gridCol w="7122692">
                  <a:extLst>
                    <a:ext uri="{9D8B030D-6E8A-4147-A177-3AD203B41FA5}">
                      <a16:colId xmlns:a16="http://schemas.microsoft.com/office/drawing/2014/main" val="1957039466"/>
                    </a:ext>
                  </a:extLst>
                </a:gridCol>
                <a:gridCol w="3144253">
                  <a:extLst>
                    <a:ext uri="{9D8B030D-6E8A-4147-A177-3AD203B41FA5}">
                      <a16:colId xmlns:a16="http://schemas.microsoft.com/office/drawing/2014/main" val="4223223081"/>
                    </a:ext>
                  </a:extLst>
                </a:gridCol>
              </a:tblGrid>
              <a:tr h="1325563">
                <a:tc>
                  <a:txBody>
                    <a:bodyPr/>
                    <a:lstStyle/>
                    <a:p>
                      <a:pPr algn="ctr" rtl="0" fontAlgn="ctr"/>
                      <a:r>
                        <a:rPr lang="fr-FR" sz="3200" b="0" i="0" u="none" strike="noStrike" dirty="0">
                          <a:solidFill>
                            <a:srgbClr val="000000"/>
                          </a:solidFill>
                          <a:effectLst/>
                          <a:latin typeface="Calibri" panose="020F0502020204030204" pitchFamily="34" charset="0"/>
                        </a:rPr>
                        <a:t>99</a:t>
                      </a:r>
                    </a:p>
                  </a:txBody>
                  <a:tcPr marL="3970" marR="3970" marT="3970" marB="0" anchor="ctr">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2800" b="0" i="0" u="none" strike="noStrike" dirty="0">
                          <a:solidFill>
                            <a:srgbClr val="000000"/>
                          </a:solidFill>
                          <a:effectLst/>
                          <a:latin typeface="Calibri" panose="020F0502020204030204" pitchFamily="34" charset="0"/>
                        </a:rPr>
                        <a:t>Les décisions des collectivités doivent être en accord avec l’atteinte des objectifs des sites d’intérêt communautaire (Natura 2000 …) </a:t>
                      </a:r>
                    </a:p>
                  </a:txBody>
                  <a:tcPr marL="3970" marR="3970" marT="3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2400" b="0" i="0" u="none" strike="noStrike" dirty="0">
                          <a:solidFill>
                            <a:srgbClr val="9C5700"/>
                          </a:solidFill>
                          <a:effectLst/>
                          <a:latin typeface="Calibri" panose="020F0502020204030204" pitchFamily="34" charset="0"/>
                        </a:rPr>
                        <a:t>En cours : ex du doc urbanisme Ca2Bm : prise en compte </a:t>
                      </a:r>
                    </a:p>
                  </a:txBody>
                  <a:tcPr marL="3970" marR="3970" marT="39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2344098747"/>
                  </a:ext>
                </a:extLst>
              </a:tr>
            </a:tbl>
          </a:graphicData>
        </a:graphic>
      </p:graphicFrame>
    </p:spTree>
    <p:extLst>
      <p:ext uri="{BB962C8B-B14F-4D97-AF65-F5344CB8AC3E}">
        <p14:creationId xmlns:p14="http://schemas.microsoft.com/office/powerpoint/2010/main" val="4284730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DA98DAA-91D7-4036-8430-7982E9B4E11A}"/>
              </a:ext>
            </a:extLst>
          </p:cNvPr>
          <p:cNvSpPr>
            <a:spLocks noGrp="1"/>
          </p:cNvSpPr>
          <p:nvPr>
            <p:ph type="ctrTitle"/>
          </p:nvPr>
        </p:nvSpPr>
        <p:spPr/>
        <p:txBody>
          <a:bodyPr>
            <a:normAutofit fontScale="90000"/>
          </a:bodyPr>
          <a:lstStyle/>
          <a:p>
            <a:pPr marL="0" indent="0">
              <a:buNone/>
            </a:pPr>
            <a:r>
              <a:rPr lang="fr-FR" b="1" u="sng" dirty="0">
                <a:solidFill>
                  <a:srgbClr val="FF0000"/>
                </a:solidFill>
              </a:rPr>
              <a:t>ENJEU 4 : Protéger et mettre en valeur l’estuaire et la zone littorale</a:t>
            </a:r>
          </a:p>
        </p:txBody>
      </p:sp>
      <p:sp>
        <p:nvSpPr>
          <p:cNvPr id="7" name="Sous-titre 6">
            <a:extLst>
              <a:ext uri="{FF2B5EF4-FFF2-40B4-BE49-F238E27FC236}">
                <a16:creationId xmlns:a16="http://schemas.microsoft.com/office/drawing/2014/main" id="{8565EABE-561F-4D2D-81C0-AF2DC3CB562D}"/>
              </a:ext>
            </a:extLst>
          </p:cNvPr>
          <p:cNvSpPr>
            <a:spLocks noGrp="1"/>
          </p:cNvSpPr>
          <p:nvPr>
            <p:ph type="subTitle" idx="1"/>
          </p:nvPr>
        </p:nvSpPr>
        <p:spPr/>
        <p:txBody>
          <a:bodyPr>
            <a:normAutofit lnSpcReduction="10000"/>
          </a:bodyPr>
          <a:lstStyle/>
          <a:p>
            <a:r>
              <a:rPr lang="fr-FR" sz="4000" dirty="0">
                <a:solidFill>
                  <a:schemeClr val="accent6"/>
                </a:solidFill>
              </a:rPr>
              <a:t>Objectif 13 : Mettre en place une gestion concertée des zones littorale, estuaire et bas-champs</a:t>
            </a:r>
          </a:p>
        </p:txBody>
      </p:sp>
      <p:sp>
        <p:nvSpPr>
          <p:cNvPr id="4" name="Espace réservé de la date 3">
            <a:extLst>
              <a:ext uri="{FF2B5EF4-FFF2-40B4-BE49-F238E27FC236}">
                <a16:creationId xmlns:a16="http://schemas.microsoft.com/office/drawing/2014/main" id="{98BEB6FB-60D3-4016-938C-2FB313710A2E}"/>
              </a:ext>
            </a:extLst>
          </p:cNvPr>
          <p:cNvSpPr>
            <a:spLocks noGrp="1"/>
          </p:cNvSpPr>
          <p:nvPr>
            <p:ph type="dt" sz="half" idx="10"/>
          </p:nvPr>
        </p:nvSpPr>
        <p:spPr/>
        <p:txBody>
          <a:bodyPr/>
          <a:lstStyle/>
          <a:p>
            <a:fld id="{588FC1E8-7D6E-4003-BE17-0A0FB8EE43A4}"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AA800DB1-769F-4B00-951A-2889119A7D5E}"/>
              </a:ext>
            </a:extLst>
          </p:cNvPr>
          <p:cNvSpPr>
            <a:spLocks noGrp="1"/>
          </p:cNvSpPr>
          <p:nvPr>
            <p:ph type="sldNum" sz="quarter" idx="12"/>
          </p:nvPr>
        </p:nvSpPr>
        <p:spPr/>
        <p:txBody>
          <a:bodyPr/>
          <a:lstStyle/>
          <a:p>
            <a:fld id="{D4158729-E937-4EDF-A0C6-A2B3BDB57711}" type="slidenum">
              <a:rPr lang="fr-FR" smtClean="0"/>
              <a:pPr/>
              <a:t>45</a:t>
            </a:fld>
            <a:endParaRPr lang="fr-FR" dirty="0"/>
          </a:p>
        </p:txBody>
      </p:sp>
    </p:spTree>
    <p:extLst>
      <p:ext uri="{BB962C8B-B14F-4D97-AF65-F5344CB8AC3E}">
        <p14:creationId xmlns:p14="http://schemas.microsoft.com/office/powerpoint/2010/main" val="2066302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CA647-68AA-46C1-BB01-2614E481E9C5}"/>
              </a:ext>
            </a:extLst>
          </p:cNvPr>
          <p:cNvSpPr>
            <a:spLocks noGrp="1"/>
          </p:cNvSpPr>
          <p:nvPr>
            <p:ph type="title"/>
          </p:nvPr>
        </p:nvSpPr>
        <p:spPr/>
        <p:txBody>
          <a:bodyPr/>
          <a:lstStyle/>
          <a:p>
            <a:r>
              <a:rPr lang="fr-FR" dirty="0"/>
              <a:t>Rappel de l’état des lieux</a:t>
            </a:r>
          </a:p>
        </p:txBody>
      </p:sp>
      <p:sp>
        <p:nvSpPr>
          <p:cNvPr id="3" name="Espace réservé du contenu 2">
            <a:extLst>
              <a:ext uri="{FF2B5EF4-FFF2-40B4-BE49-F238E27FC236}">
                <a16:creationId xmlns:a16="http://schemas.microsoft.com/office/drawing/2014/main" id="{0E27D1C3-43F5-4579-A46D-D67566789F52}"/>
              </a:ext>
            </a:extLst>
          </p:cNvPr>
          <p:cNvSpPr>
            <a:spLocks noGrp="1"/>
          </p:cNvSpPr>
          <p:nvPr>
            <p:ph idx="1"/>
          </p:nvPr>
        </p:nvSpPr>
        <p:spPr>
          <a:xfrm>
            <a:off x="5544152" y="1825625"/>
            <a:ext cx="5809648" cy="4351338"/>
          </a:xfrm>
        </p:spPr>
        <p:txBody>
          <a:bodyPr/>
          <a:lstStyle/>
          <a:p>
            <a:endParaRPr lang="fr-FR" dirty="0"/>
          </a:p>
          <a:p>
            <a:r>
              <a:rPr lang="fr-FR" dirty="0"/>
              <a:t>ASA : associations syndicale autorisée qui ont en charge la gestion des cours d’eau et des fossés (</a:t>
            </a:r>
            <a:r>
              <a:rPr lang="fr-FR" dirty="0" err="1"/>
              <a:t>tringues</a:t>
            </a:r>
            <a:r>
              <a:rPr lang="fr-FR" dirty="0"/>
              <a:t>) sur leur périmètres respectifs</a:t>
            </a:r>
          </a:p>
          <a:p>
            <a:endParaRPr lang="fr-FR" dirty="0"/>
          </a:p>
          <a:p>
            <a:pPr lvl="1"/>
            <a:r>
              <a:rPr lang="fr-FR" dirty="0"/>
              <a:t>Bas champs de Saint Josse</a:t>
            </a:r>
          </a:p>
          <a:p>
            <a:pPr lvl="1"/>
            <a:r>
              <a:rPr lang="fr-FR" dirty="0"/>
              <a:t>Bas champs de la </a:t>
            </a:r>
            <a:r>
              <a:rPr lang="fr-FR" dirty="0" err="1"/>
              <a:t>Calotterie</a:t>
            </a:r>
            <a:endParaRPr lang="fr-FR" dirty="0"/>
          </a:p>
          <a:p>
            <a:pPr lvl="1"/>
            <a:r>
              <a:rPr lang="fr-FR" dirty="0"/>
              <a:t>Vallée d’</a:t>
            </a:r>
            <a:r>
              <a:rPr lang="fr-FR" dirty="0" err="1"/>
              <a:t>Airon</a:t>
            </a:r>
            <a:r>
              <a:rPr lang="fr-FR" dirty="0"/>
              <a:t> Nord</a:t>
            </a:r>
          </a:p>
          <a:p>
            <a:pPr algn="just"/>
            <a:endParaRPr lang="fr-FR" dirty="0"/>
          </a:p>
          <a:p>
            <a:pPr algn="just"/>
            <a:endParaRPr lang="fr-FR" dirty="0"/>
          </a:p>
        </p:txBody>
      </p:sp>
      <p:sp>
        <p:nvSpPr>
          <p:cNvPr id="4" name="Espace réservé de la date 3">
            <a:extLst>
              <a:ext uri="{FF2B5EF4-FFF2-40B4-BE49-F238E27FC236}">
                <a16:creationId xmlns:a16="http://schemas.microsoft.com/office/drawing/2014/main" id="{FBDE0248-33F9-4A8F-B03D-2FAFDA3EC01D}"/>
              </a:ext>
            </a:extLst>
          </p:cNvPr>
          <p:cNvSpPr>
            <a:spLocks noGrp="1"/>
          </p:cNvSpPr>
          <p:nvPr>
            <p:ph type="dt" sz="half" idx="10"/>
          </p:nvPr>
        </p:nvSpPr>
        <p:spPr/>
        <p:txBody>
          <a:bodyPr/>
          <a:lstStyle/>
          <a:p>
            <a:fld id="{532E1B07-1FB8-4A4A-81FB-B38D10EF37CE}"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9BE8A4EE-BAD2-4A64-8795-684196A562D1}"/>
              </a:ext>
            </a:extLst>
          </p:cNvPr>
          <p:cNvSpPr>
            <a:spLocks noGrp="1"/>
          </p:cNvSpPr>
          <p:nvPr>
            <p:ph type="sldNum" sz="quarter" idx="12"/>
          </p:nvPr>
        </p:nvSpPr>
        <p:spPr/>
        <p:txBody>
          <a:bodyPr/>
          <a:lstStyle/>
          <a:p>
            <a:fld id="{D4158729-E937-4EDF-A0C6-A2B3BDB57711}" type="slidenum">
              <a:rPr lang="fr-FR" smtClean="0"/>
              <a:pPr/>
              <a:t>46</a:t>
            </a:fld>
            <a:endParaRPr lang="fr-FR" dirty="0"/>
          </a:p>
        </p:txBody>
      </p:sp>
      <p:pic>
        <p:nvPicPr>
          <p:cNvPr id="7" name="Image 6">
            <a:extLst>
              <a:ext uri="{FF2B5EF4-FFF2-40B4-BE49-F238E27FC236}">
                <a16:creationId xmlns:a16="http://schemas.microsoft.com/office/drawing/2014/main" id="{F92D677A-417D-480F-BDAD-D12075C9A680}"/>
              </a:ext>
            </a:extLst>
          </p:cNvPr>
          <p:cNvPicPr>
            <a:picLocks noChangeAspect="1"/>
          </p:cNvPicPr>
          <p:nvPr/>
        </p:nvPicPr>
        <p:blipFill>
          <a:blip r:embed="rId2"/>
          <a:stretch>
            <a:fillRect/>
          </a:stretch>
        </p:blipFill>
        <p:spPr>
          <a:xfrm>
            <a:off x="0" y="1558925"/>
            <a:ext cx="5286375" cy="4933950"/>
          </a:xfrm>
          <a:prstGeom prst="rect">
            <a:avLst/>
          </a:prstGeom>
        </p:spPr>
      </p:pic>
    </p:spTree>
    <p:extLst>
      <p:ext uri="{BB962C8B-B14F-4D97-AF65-F5344CB8AC3E}">
        <p14:creationId xmlns:p14="http://schemas.microsoft.com/office/powerpoint/2010/main" val="2371190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60173-1592-40DA-880A-9A0B50C74ABD}"/>
              </a:ext>
            </a:extLst>
          </p:cNvPr>
          <p:cNvSpPr>
            <a:spLocks noGrp="1"/>
          </p:cNvSpPr>
          <p:nvPr>
            <p:ph type="title"/>
          </p:nvPr>
        </p:nvSpPr>
        <p:spPr>
          <a:xfrm>
            <a:off x="1617044" y="365125"/>
            <a:ext cx="9736756" cy="1325563"/>
          </a:xfrm>
        </p:spPr>
        <p:txBody>
          <a:bodyPr>
            <a:noAutofit/>
          </a:bodyPr>
          <a:lstStyle/>
          <a:p>
            <a:r>
              <a:rPr lang="fr-FR" sz="2800" dirty="0"/>
              <a:t>Thème 18 : Assurer une gestion et un entretien écologique adaptés des cours d’eau et du réseau hydrographique des bas-champs</a:t>
            </a:r>
          </a:p>
        </p:txBody>
      </p:sp>
      <p:graphicFrame>
        <p:nvGraphicFramePr>
          <p:cNvPr id="7" name="Espace réservé du contenu 6">
            <a:extLst>
              <a:ext uri="{FF2B5EF4-FFF2-40B4-BE49-F238E27FC236}">
                <a16:creationId xmlns:a16="http://schemas.microsoft.com/office/drawing/2014/main" id="{6DD13C7B-581F-404F-86CF-A3BF666B9833}"/>
              </a:ext>
            </a:extLst>
          </p:cNvPr>
          <p:cNvGraphicFramePr>
            <a:graphicFrameLocks noGrp="1"/>
          </p:cNvGraphicFramePr>
          <p:nvPr>
            <p:ph idx="1"/>
            <p:extLst>
              <p:ext uri="{D42A27DB-BD31-4B8C-83A1-F6EECF244321}">
                <p14:modId xmlns:p14="http://schemas.microsoft.com/office/powerpoint/2010/main" val="4015059688"/>
              </p:ext>
            </p:extLst>
          </p:nvPr>
        </p:nvGraphicFramePr>
        <p:xfrm>
          <a:off x="0" y="1791092"/>
          <a:ext cx="12192001" cy="5066908"/>
        </p:xfrm>
        <a:graphic>
          <a:graphicData uri="http://schemas.openxmlformats.org/drawingml/2006/table">
            <a:tbl>
              <a:tblPr/>
              <a:tblGrid>
                <a:gridCol w="1442065">
                  <a:extLst>
                    <a:ext uri="{9D8B030D-6E8A-4147-A177-3AD203B41FA5}">
                      <a16:colId xmlns:a16="http://schemas.microsoft.com/office/drawing/2014/main" val="3839975305"/>
                    </a:ext>
                  </a:extLst>
                </a:gridCol>
                <a:gridCol w="5374968">
                  <a:extLst>
                    <a:ext uri="{9D8B030D-6E8A-4147-A177-3AD203B41FA5}">
                      <a16:colId xmlns:a16="http://schemas.microsoft.com/office/drawing/2014/main" val="3361588226"/>
                    </a:ext>
                  </a:extLst>
                </a:gridCol>
                <a:gridCol w="5374968">
                  <a:extLst>
                    <a:ext uri="{9D8B030D-6E8A-4147-A177-3AD203B41FA5}">
                      <a16:colId xmlns:a16="http://schemas.microsoft.com/office/drawing/2014/main" val="562768312"/>
                    </a:ext>
                  </a:extLst>
                </a:gridCol>
              </a:tblGrid>
              <a:tr h="3036552">
                <a:tc>
                  <a:txBody>
                    <a:bodyPr/>
                    <a:lstStyle/>
                    <a:p>
                      <a:pPr algn="ctr" rtl="0" fontAlgn="ctr"/>
                      <a:r>
                        <a:rPr lang="fr-FR" sz="2400" b="0" i="0" u="none" strike="noStrike">
                          <a:solidFill>
                            <a:srgbClr val="000000"/>
                          </a:solidFill>
                          <a:effectLst/>
                          <a:latin typeface="Calibri" panose="020F0502020204030204" pitchFamily="34" charset="0"/>
                        </a:rPr>
                        <a:t>101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Les ASA réalisent un plan de gestion pour les cours d’eau dans la zone des bas champs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marL="0" algn="ctr" defTabSz="914400" rtl="0" eaLnBrk="1" fontAlgn="ctr" latinLnBrk="0" hangingPunct="1"/>
                      <a:r>
                        <a:rPr lang="fr-FR" sz="1800" b="0" i="0" u="none" strike="noStrike" dirty="0">
                          <a:solidFill>
                            <a:srgbClr val="9C0006"/>
                          </a:solidFill>
                          <a:effectLst/>
                          <a:latin typeface="Calibri" panose="020F0502020204030204" pitchFamily="34" charset="0"/>
                        </a:rPr>
                        <a:t>  </a:t>
                      </a:r>
                      <a:r>
                        <a:rPr lang="fr-FR" sz="1800" b="0" i="0" u="none" strike="noStrike" kern="1200" dirty="0">
                          <a:solidFill>
                            <a:srgbClr val="9C5700"/>
                          </a:solidFill>
                          <a:effectLst/>
                          <a:latin typeface="Calibri" panose="020F0502020204030204" pitchFamily="34" charset="0"/>
                          <a:ea typeface="+mn-ea"/>
                          <a:cs typeface="+mn-cs"/>
                        </a:rPr>
                        <a:t>En cours: le Symcéa a déjà aidé une ASA mais pas d’actions systématique. </a:t>
                      </a:r>
                    </a:p>
                    <a:p>
                      <a:pPr marL="0" algn="ctr" defTabSz="914400" rtl="0" eaLnBrk="1" fontAlgn="ctr" latinLnBrk="0" hangingPunct="1"/>
                      <a:r>
                        <a:rPr lang="fr-FR" sz="1800" b="0" i="0" u="none" strike="noStrike" kern="1200" dirty="0">
                          <a:solidFill>
                            <a:srgbClr val="9C5700"/>
                          </a:solidFill>
                          <a:effectLst/>
                          <a:latin typeface="Calibri" panose="020F0502020204030204" pitchFamily="34" charset="0"/>
                          <a:ea typeface="+mn-ea"/>
                          <a:cs typeface="+mn-cs"/>
                        </a:rPr>
                        <a:t>Prix élevé, manque de financement pour le diagnostic effectué par un bureau d’étude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3625240688"/>
                  </a:ext>
                </a:extLst>
              </a:tr>
              <a:tr h="2030356">
                <a:tc>
                  <a:txBody>
                    <a:bodyPr/>
                    <a:lstStyle/>
                    <a:p>
                      <a:pPr algn="ctr" rtl="0" fontAlgn="ctr"/>
                      <a:r>
                        <a:rPr lang="fr-FR" sz="2400" b="0" i="0" u="none" strike="noStrike" dirty="0">
                          <a:solidFill>
                            <a:srgbClr val="000000"/>
                          </a:solidFill>
                          <a:effectLst/>
                          <a:latin typeface="Calibri" panose="020F0502020204030204" pitchFamily="34" charset="0"/>
                        </a:rPr>
                        <a:t>102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000000"/>
                          </a:solidFill>
                          <a:effectLst/>
                          <a:latin typeface="Calibri" panose="020F0502020204030204" pitchFamily="34" charset="0"/>
                        </a:rPr>
                        <a:t>La Commission Locale de l’Eau avec l’appui des collectivités territoriales engage une réflexion globale sur les conditions et les moyens d’une gestion patrimoniale des bas-champs.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9C0006"/>
                          </a:solidFill>
                          <a:effectLst/>
                          <a:latin typeface="Calibri" panose="020F0502020204030204" pitchFamily="34" charset="0"/>
                        </a:rPr>
                        <a:t>  Non atteint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extLst>
                  <a:ext uri="{0D108BD9-81ED-4DB2-BD59-A6C34878D82A}">
                    <a16:rowId xmlns:a16="http://schemas.microsoft.com/office/drawing/2014/main" val="4195029779"/>
                  </a:ext>
                </a:extLst>
              </a:tr>
            </a:tbl>
          </a:graphicData>
        </a:graphic>
      </p:graphicFrame>
      <p:sp>
        <p:nvSpPr>
          <p:cNvPr id="4" name="Espace réservé de la date 3">
            <a:extLst>
              <a:ext uri="{FF2B5EF4-FFF2-40B4-BE49-F238E27FC236}">
                <a16:creationId xmlns:a16="http://schemas.microsoft.com/office/drawing/2014/main" id="{F3320C24-1E70-4441-B31B-41BE547D9043}"/>
              </a:ext>
            </a:extLst>
          </p:cNvPr>
          <p:cNvSpPr>
            <a:spLocks noGrp="1"/>
          </p:cNvSpPr>
          <p:nvPr>
            <p:ph type="dt" sz="half" idx="10"/>
          </p:nvPr>
        </p:nvSpPr>
        <p:spPr/>
        <p:txBody>
          <a:bodyPr/>
          <a:lstStyle/>
          <a:p>
            <a:fld id="{C320690E-D448-4B31-BB9E-7B6DF7B5E105}"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612F3CE7-A59C-4F5F-B9F2-3C76ACF2E41C}"/>
              </a:ext>
            </a:extLst>
          </p:cNvPr>
          <p:cNvSpPr>
            <a:spLocks noGrp="1"/>
          </p:cNvSpPr>
          <p:nvPr>
            <p:ph type="sldNum" sz="quarter" idx="12"/>
          </p:nvPr>
        </p:nvSpPr>
        <p:spPr/>
        <p:txBody>
          <a:bodyPr/>
          <a:lstStyle/>
          <a:p>
            <a:fld id="{D4158729-E937-4EDF-A0C6-A2B3BDB57711}" type="slidenum">
              <a:rPr lang="fr-FR" smtClean="0"/>
              <a:pPr/>
              <a:t>47</a:t>
            </a:fld>
            <a:endParaRPr lang="fr-FR" dirty="0"/>
          </a:p>
        </p:txBody>
      </p:sp>
    </p:spTree>
    <p:extLst>
      <p:ext uri="{BB962C8B-B14F-4D97-AF65-F5344CB8AC3E}">
        <p14:creationId xmlns:p14="http://schemas.microsoft.com/office/powerpoint/2010/main" val="3929279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60173-1592-40DA-880A-9A0B50C74ABD}"/>
              </a:ext>
            </a:extLst>
          </p:cNvPr>
          <p:cNvSpPr>
            <a:spLocks noGrp="1"/>
          </p:cNvSpPr>
          <p:nvPr>
            <p:ph type="title"/>
          </p:nvPr>
        </p:nvSpPr>
        <p:spPr>
          <a:xfrm>
            <a:off x="1617044" y="30649"/>
            <a:ext cx="9736756" cy="1325563"/>
          </a:xfrm>
        </p:spPr>
        <p:txBody>
          <a:bodyPr>
            <a:noAutofit/>
          </a:bodyPr>
          <a:lstStyle/>
          <a:p>
            <a:r>
              <a:rPr lang="fr-FR" sz="2400" dirty="0"/>
              <a:t>Thème 19 : Préserver et réhabiliter le complexe des zones humides de la plaine maritime picarde correspondant principalement à la zone des bas-champs, aux zones humides arrière-littorales et à l’estuaire</a:t>
            </a:r>
          </a:p>
        </p:txBody>
      </p:sp>
      <p:graphicFrame>
        <p:nvGraphicFramePr>
          <p:cNvPr id="7" name="Espace réservé du contenu 6">
            <a:extLst>
              <a:ext uri="{FF2B5EF4-FFF2-40B4-BE49-F238E27FC236}">
                <a16:creationId xmlns:a16="http://schemas.microsoft.com/office/drawing/2014/main" id="{0CB4B950-4FE5-45DE-AF6D-F6355A5A6B60}"/>
              </a:ext>
            </a:extLst>
          </p:cNvPr>
          <p:cNvGraphicFramePr>
            <a:graphicFrameLocks noGrp="1"/>
          </p:cNvGraphicFramePr>
          <p:nvPr>
            <p:ph idx="1"/>
            <p:extLst>
              <p:ext uri="{D42A27DB-BD31-4B8C-83A1-F6EECF244321}">
                <p14:modId xmlns:p14="http://schemas.microsoft.com/office/powerpoint/2010/main" val="3189262184"/>
              </p:ext>
            </p:extLst>
          </p:nvPr>
        </p:nvGraphicFramePr>
        <p:xfrm>
          <a:off x="0" y="1278081"/>
          <a:ext cx="12192000" cy="5579919"/>
        </p:xfrm>
        <a:graphic>
          <a:graphicData uri="http://schemas.openxmlformats.org/drawingml/2006/table">
            <a:tbl>
              <a:tblPr/>
              <a:tblGrid>
                <a:gridCol w="1442064">
                  <a:extLst>
                    <a:ext uri="{9D8B030D-6E8A-4147-A177-3AD203B41FA5}">
                      <a16:colId xmlns:a16="http://schemas.microsoft.com/office/drawing/2014/main" val="1808370774"/>
                    </a:ext>
                  </a:extLst>
                </a:gridCol>
                <a:gridCol w="5374968">
                  <a:extLst>
                    <a:ext uri="{9D8B030D-6E8A-4147-A177-3AD203B41FA5}">
                      <a16:colId xmlns:a16="http://schemas.microsoft.com/office/drawing/2014/main" val="1823371982"/>
                    </a:ext>
                  </a:extLst>
                </a:gridCol>
                <a:gridCol w="5374968">
                  <a:extLst>
                    <a:ext uri="{9D8B030D-6E8A-4147-A177-3AD203B41FA5}">
                      <a16:colId xmlns:a16="http://schemas.microsoft.com/office/drawing/2014/main" val="3967738099"/>
                    </a:ext>
                  </a:extLst>
                </a:gridCol>
              </a:tblGrid>
              <a:tr h="1561595">
                <a:tc>
                  <a:txBody>
                    <a:bodyPr/>
                    <a:lstStyle/>
                    <a:p>
                      <a:pPr algn="ctr" rtl="0" fontAlgn="ctr"/>
                      <a:r>
                        <a:rPr lang="fr-FR" sz="2000" b="0" i="0" u="none" strike="noStrike" dirty="0">
                          <a:solidFill>
                            <a:schemeClr val="tx1"/>
                          </a:solidFill>
                          <a:effectLst/>
                          <a:latin typeface="Calibri" panose="020F0502020204030204" pitchFamily="34" charset="0"/>
                        </a:rPr>
                        <a:t>103</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chemeClr val="tx1"/>
                          </a:solidFill>
                          <a:effectLst/>
                          <a:latin typeface="Calibri" panose="020F0502020204030204" pitchFamily="34" charset="0"/>
                        </a:rPr>
                        <a:t>Les documents d’urbanisme, tels que les SCOT, les PLU et les cartes communales, et les décisions administratives préservent les ZH selon l’inventaire annexée au SAGE mais elles doivent prendre en compte aussi d’autres inventaires.</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9C5700"/>
                          </a:solidFill>
                          <a:effectLst/>
                          <a:latin typeface="Calibri" panose="020F0502020204030204" pitchFamily="34" charset="0"/>
                        </a:rPr>
                        <a:t>En cours : le nouvel inventaire sera bientôt validé, même si il concerne peu la zone littorale</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3897378870"/>
                  </a:ext>
                </a:extLst>
              </a:tr>
              <a:tr h="938518">
                <a:tc>
                  <a:txBody>
                    <a:bodyPr/>
                    <a:lstStyle/>
                    <a:p>
                      <a:pPr algn="ctr" rtl="0" fontAlgn="ctr"/>
                      <a:r>
                        <a:rPr lang="fr-FR" sz="2000" b="0" i="0" u="none" strike="noStrike" dirty="0">
                          <a:solidFill>
                            <a:srgbClr val="000000"/>
                          </a:solidFill>
                          <a:effectLst/>
                          <a:latin typeface="Calibri" panose="020F0502020204030204" pitchFamily="34" charset="0"/>
                        </a:rPr>
                        <a:t>104</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Les Maîtres d'ouvrage publics et privés privilégient les techniques compatibles avec la conservation des habitats naturels.</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9C5700"/>
                          </a:solidFill>
                          <a:effectLst/>
                          <a:latin typeface="Calibri" panose="020F0502020204030204" pitchFamily="34" charset="0"/>
                        </a:rPr>
                        <a:t>  En cours : vu sur la réserve de la baie de Canche (EDEN 62)</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1037149869"/>
                  </a:ext>
                </a:extLst>
              </a:tr>
              <a:tr h="653590">
                <a:tc>
                  <a:txBody>
                    <a:bodyPr/>
                    <a:lstStyle/>
                    <a:p>
                      <a:pPr algn="ctr" rtl="0" fontAlgn="ctr"/>
                      <a:r>
                        <a:rPr lang="fr-FR" sz="2000" b="0" i="0" u="none" strike="noStrike">
                          <a:solidFill>
                            <a:srgbClr val="000000"/>
                          </a:solidFill>
                          <a:effectLst/>
                          <a:latin typeface="Calibri" panose="020F0502020204030204" pitchFamily="34" charset="0"/>
                        </a:rPr>
                        <a:t>105</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000000"/>
                          </a:solidFill>
                          <a:effectLst/>
                          <a:latin typeface="Calibri" panose="020F0502020204030204" pitchFamily="34" charset="0"/>
                        </a:rPr>
                        <a:t>Gestion intégrée des ZH de  la zone littorale à l’échelle des 3 estuaires</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tc>
                  <a:txBody>
                    <a:bodyPr/>
                    <a:lstStyle/>
                    <a:p>
                      <a:pPr algn="ctr" rtl="0" fontAlgn="ctr"/>
                      <a:r>
                        <a:rPr lang="fr-FR" sz="1800" b="0" i="0" u="none" strike="noStrike" dirty="0">
                          <a:solidFill>
                            <a:srgbClr val="9C5700"/>
                          </a:solidFill>
                          <a:effectLst/>
                          <a:latin typeface="Calibri" panose="020F0502020204030204" pitchFamily="34" charset="0"/>
                        </a:rPr>
                        <a:t>En cours </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EB9C"/>
                    </a:solidFill>
                  </a:tcPr>
                </a:tc>
                <a:extLst>
                  <a:ext uri="{0D108BD9-81ED-4DB2-BD59-A6C34878D82A}">
                    <a16:rowId xmlns:a16="http://schemas.microsoft.com/office/drawing/2014/main" val="1689163000"/>
                  </a:ext>
                </a:extLst>
              </a:tr>
              <a:tr h="859460">
                <a:tc>
                  <a:txBody>
                    <a:bodyPr/>
                    <a:lstStyle/>
                    <a:p>
                      <a:pPr algn="ctr" rtl="0" fontAlgn="ctr"/>
                      <a:r>
                        <a:rPr lang="fr-FR" sz="2000" b="0" i="0" u="none" strike="noStrike" dirty="0">
                          <a:solidFill>
                            <a:srgbClr val="000000"/>
                          </a:solidFill>
                          <a:effectLst/>
                          <a:latin typeface="Calibri" panose="020F0502020204030204" pitchFamily="34" charset="0"/>
                        </a:rPr>
                        <a:t>106</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000000"/>
                          </a:solidFill>
                          <a:effectLst/>
                          <a:latin typeface="Calibri" panose="020F0502020204030204" pitchFamily="34" charset="0"/>
                        </a:rPr>
                        <a:t>La CLE organise une concertation pour évaluer l’impact des activités nautiques en baie de Canche et identifier les conflits d’usage</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883A3D"/>
                          </a:solidFill>
                          <a:effectLst/>
                          <a:latin typeface="Calibri" panose="020F0502020204030204" pitchFamily="34" charset="0"/>
                        </a:rPr>
                        <a:t>  Non atteint : à voir avec le PNM </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7CE"/>
                    </a:solidFill>
                  </a:tcPr>
                </a:tc>
                <a:extLst>
                  <a:ext uri="{0D108BD9-81ED-4DB2-BD59-A6C34878D82A}">
                    <a16:rowId xmlns:a16="http://schemas.microsoft.com/office/drawing/2014/main" val="2391666088"/>
                  </a:ext>
                </a:extLst>
              </a:tr>
              <a:tr h="783378">
                <a:tc>
                  <a:txBody>
                    <a:bodyPr/>
                    <a:lstStyle/>
                    <a:p>
                      <a:pPr algn="ctr" rtl="0" fontAlgn="ctr"/>
                      <a:r>
                        <a:rPr lang="fr-FR" sz="2000" b="0" i="0" u="none" strike="noStrike">
                          <a:solidFill>
                            <a:srgbClr val="000000"/>
                          </a:solidFill>
                          <a:effectLst/>
                          <a:latin typeface="Calibri" panose="020F0502020204030204" pitchFamily="34" charset="0"/>
                        </a:rPr>
                        <a:t>107</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tc>
                  <a:txBody>
                    <a:bodyPr/>
                    <a:lstStyle/>
                    <a:p>
                      <a:pPr algn="ctr" rtl="0" fontAlgn="ctr"/>
                      <a:r>
                        <a:rPr lang="fr-FR" sz="1800" b="0" i="0" u="none" strike="noStrike" dirty="0">
                          <a:solidFill>
                            <a:srgbClr val="000000"/>
                          </a:solidFill>
                          <a:effectLst/>
                          <a:latin typeface="Calibri" panose="020F0502020204030204" pitchFamily="34" charset="0"/>
                        </a:rPr>
                        <a:t>La CLE élabore un programme d’information et de communication spécifique à la zone littorale</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tc>
                  <a:txBody>
                    <a:bodyPr/>
                    <a:lstStyle/>
                    <a:p>
                      <a:pPr algn="ctr" rtl="0" fontAlgn="ctr"/>
                      <a:r>
                        <a:rPr lang="fr-FR" sz="1800" b="0" i="0" u="none" strike="noStrike" dirty="0">
                          <a:solidFill>
                            <a:srgbClr val="006100"/>
                          </a:solidFill>
                          <a:effectLst/>
                          <a:latin typeface="Calibri" panose="020F0502020204030204" pitchFamily="34" charset="0"/>
                        </a:rPr>
                        <a:t>  Atteint : comité de baie, à voir avec la CA2BM</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FCE"/>
                    </a:solidFill>
                  </a:tcPr>
                </a:tc>
                <a:extLst>
                  <a:ext uri="{0D108BD9-81ED-4DB2-BD59-A6C34878D82A}">
                    <a16:rowId xmlns:a16="http://schemas.microsoft.com/office/drawing/2014/main" val="3721374311"/>
                  </a:ext>
                </a:extLst>
              </a:tr>
              <a:tr h="783378">
                <a:tc>
                  <a:txBody>
                    <a:bodyPr/>
                    <a:lstStyle/>
                    <a:p>
                      <a:pPr algn="ctr" rtl="0" fontAlgn="ctr"/>
                      <a:r>
                        <a:rPr lang="fr-FR" sz="2000" b="0" i="0" u="none" strike="noStrike" dirty="0">
                          <a:solidFill>
                            <a:srgbClr val="000000"/>
                          </a:solidFill>
                          <a:effectLst/>
                          <a:latin typeface="Calibri" panose="020F0502020204030204" pitchFamily="34" charset="0"/>
                        </a:rPr>
                        <a:t>108</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000000"/>
                          </a:solidFill>
                          <a:effectLst/>
                          <a:latin typeface="Calibri" panose="020F0502020204030204" pitchFamily="34" charset="0"/>
                        </a:rPr>
                        <a:t>La CLE organise des échanges avec les CLE de périmètres voisins concernés par les 3 estuaires picards</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tc>
                  <a:txBody>
                    <a:bodyPr/>
                    <a:lstStyle/>
                    <a:p>
                      <a:pPr algn="ctr" rtl="0" fontAlgn="ctr"/>
                      <a:r>
                        <a:rPr lang="fr-FR" sz="1800" b="0" i="0" u="none" strike="noStrike" dirty="0">
                          <a:solidFill>
                            <a:srgbClr val="9C5700"/>
                          </a:solidFill>
                          <a:effectLst/>
                          <a:latin typeface="Calibri" panose="020F0502020204030204" pitchFamily="34" charset="0"/>
                        </a:rPr>
                        <a:t>  </a:t>
                      </a:r>
                      <a:r>
                        <a:rPr lang="fr-FR" sz="1800" b="0" i="0" u="none" strike="noStrike" dirty="0">
                          <a:solidFill>
                            <a:srgbClr val="883A3D"/>
                          </a:solidFill>
                          <a:effectLst/>
                          <a:latin typeface="Calibri" panose="020F0502020204030204" pitchFamily="34" charset="0"/>
                        </a:rPr>
                        <a:t>Non atteint : des échanges sont en cours </a:t>
                      </a:r>
                    </a:p>
                  </a:txBody>
                  <a:tcPr marL="3437" marR="3437" marT="34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7CE"/>
                    </a:solidFill>
                  </a:tcPr>
                </a:tc>
                <a:extLst>
                  <a:ext uri="{0D108BD9-81ED-4DB2-BD59-A6C34878D82A}">
                    <a16:rowId xmlns:a16="http://schemas.microsoft.com/office/drawing/2014/main" val="4199111949"/>
                  </a:ext>
                </a:extLst>
              </a:tr>
            </a:tbl>
          </a:graphicData>
        </a:graphic>
      </p:graphicFrame>
      <p:sp>
        <p:nvSpPr>
          <p:cNvPr id="4" name="Espace réservé de la date 3">
            <a:extLst>
              <a:ext uri="{FF2B5EF4-FFF2-40B4-BE49-F238E27FC236}">
                <a16:creationId xmlns:a16="http://schemas.microsoft.com/office/drawing/2014/main" id="{F3320C24-1E70-4441-B31B-41BE547D9043}"/>
              </a:ext>
            </a:extLst>
          </p:cNvPr>
          <p:cNvSpPr>
            <a:spLocks noGrp="1"/>
          </p:cNvSpPr>
          <p:nvPr>
            <p:ph type="dt" sz="half" idx="10"/>
          </p:nvPr>
        </p:nvSpPr>
        <p:spPr/>
        <p:txBody>
          <a:bodyPr/>
          <a:lstStyle/>
          <a:p>
            <a:fld id="{CC245311-5AA9-4A04-8C50-1586C2E6E76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612F3CE7-A59C-4F5F-B9F2-3C76ACF2E41C}"/>
              </a:ext>
            </a:extLst>
          </p:cNvPr>
          <p:cNvSpPr>
            <a:spLocks noGrp="1"/>
          </p:cNvSpPr>
          <p:nvPr>
            <p:ph type="sldNum" sz="quarter" idx="12"/>
          </p:nvPr>
        </p:nvSpPr>
        <p:spPr/>
        <p:txBody>
          <a:bodyPr/>
          <a:lstStyle/>
          <a:p>
            <a:fld id="{D4158729-E937-4EDF-A0C6-A2B3BDB57711}" type="slidenum">
              <a:rPr lang="fr-FR" smtClean="0"/>
              <a:pPr/>
              <a:t>48</a:t>
            </a:fld>
            <a:endParaRPr lang="fr-FR" dirty="0"/>
          </a:p>
        </p:txBody>
      </p:sp>
    </p:spTree>
    <p:extLst>
      <p:ext uri="{BB962C8B-B14F-4D97-AF65-F5344CB8AC3E}">
        <p14:creationId xmlns:p14="http://schemas.microsoft.com/office/powerpoint/2010/main" val="1273646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C00E06-7CE5-49D3-9EB1-14EBE466D3F2}"/>
              </a:ext>
            </a:extLst>
          </p:cNvPr>
          <p:cNvSpPr>
            <a:spLocks noGrp="1"/>
          </p:cNvSpPr>
          <p:nvPr>
            <p:ph type="title"/>
          </p:nvPr>
        </p:nvSpPr>
        <p:spPr>
          <a:xfrm>
            <a:off x="1722473" y="410367"/>
            <a:ext cx="9801447" cy="1325563"/>
          </a:xfrm>
        </p:spPr>
        <p:txBody>
          <a:bodyPr>
            <a:normAutofit fontScale="90000"/>
          </a:bodyPr>
          <a:lstStyle/>
          <a:p>
            <a:r>
              <a:rPr lang="fr-FR" sz="4000" dirty="0"/>
              <a:t>Bilan</a:t>
            </a:r>
            <a:br>
              <a:rPr lang="fr-FR" sz="4000" dirty="0"/>
            </a:br>
            <a:r>
              <a:rPr lang="fr-FR" sz="4000" dirty="0">
                <a:solidFill>
                  <a:schemeClr val="accent6"/>
                </a:solidFill>
              </a:rPr>
              <a:t>Objectif 13 : Mettre en place une gestion concertée des zones littorale, estuaire et bas-champs</a:t>
            </a:r>
            <a:br>
              <a:rPr lang="fr-FR" sz="4400" dirty="0">
                <a:solidFill>
                  <a:schemeClr val="accent6"/>
                </a:solidFill>
              </a:rPr>
            </a:br>
            <a:endParaRPr lang="fr-FR" dirty="0"/>
          </a:p>
        </p:txBody>
      </p:sp>
      <p:sp>
        <p:nvSpPr>
          <p:cNvPr id="4" name="Espace réservé de la date 3">
            <a:extLst>
              <a:ext uri="{FF2B5EF4-FFF2-40B4-BE49-F238E27FC236}">
                <a16:creationId xmlns:a16="http://schemas.microsoft.com/office/drawing/2014/main" id="{B9F8A44D-8293-4539-BDAF-54C32DA31E95}"/>
              </a:ext>
            </a:extLst>
          </p:cNvPr>
          <p:cNvSpPr>
            <a:spLocks noGrp="1"/>
          </p:cNvSpPr>
          <p:nvPr>
            <p:ph type="dt" sz="half" idx="10"/>
          </p:nvPr>
        </p:nvSpPr>
        <p:spPr/>
        <p:txBody>
          <a:bodyPr/>
          <a:lstStyle/>
          <a:p>
            <a:fld id="{53374A8E-5D67-4C9F-A08C-4F86A3739E7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D090249C-F233-4566-80E4-9FA9E0358EF1}"/>
              </a:ext>
            </a:extLst>
          </p:cNvPr>
          <p:cNvSpPr>
            <a:spLocks noGrp="1"/>
          </p:cNvSpPr>
          <p:nvPr>
            <p:ph type="sldNum" sz="quarter" idx="12"/>
          </p:nvPr>
        </p:nvSpPr>
        <p:spPr/>
        <p:txBody>
          <a:bodyPr/>
          <a:lstStyle/>
          <a:p>
            <a:fld id="{D4158729-E937-4EDF-A0C6-A2B3BDB57711}" type="slidenum">
              <a:rPr lang="fr-FR" smtClean="0"/>
              <a:pPr/>
              <a:t>49</a:t>
            </a:fld>
            <a:endParaRPr lang="fr-FR" dirty="0"/>
          </a:p>
        </p:txBody>
      </p:sp>
      <p:sp>
        <p:nvSpPr>
          <p:cNvPr id="7" name="Espace réservé du contenu 6">
            <a:extLst>
              <a:ext uri="{FF2B5EF4-FFF2-40B4-BE49-F238E27FC236}">
                <a16:creationId xmlns:a16="http://schemas.microsoft.com/office/drawing/2014/main" id="{82E41942-FD49-4D47-B5D4-EC372265913D}"/>
              </a:ext>
            </a:extLst>
          </p:cNvPr>
          <p:cNvSpPr>
            <a:spLocks noGrp="1"/>
          </p:cNvSpPr>
          <p:nvPr>
            <p:ph idx="1"/>
          </p:nvPr>
        </p:nvSpPr>
        <p:spPr/>
        <p:txBody>
          <a:bodyPr/>
          <a:lstStyle/>
          <a:p>
            <a:endParaRPr lang="fr-FR"/>
          </a:p>
        </p:txBody>
      </p:sp>
      <p:graphicFrame>
        <p:nvGraphicFramePr>
          <p:cNvPr id="8" name="Tableau 6">
            <a:extLst>
              <a:ext uri="{FF2B5EF4-FFF2-40B4-BE49-F238E27FC236}">
                <a16:creationId xmlns:a16="http://schemas.microsoft.com/office/drawing/2014/main" id="{AAB0A3DF-2B13-4F1D-9E6B-B36660F87C31}"/>
              </a:ext>
            </a:extLst>
          </p:cNvPr>
          <p:cNvGraphicFramePr>
            <a:graphicFrameLocks/>
          </p:cNvGraphicFramePr>
          <p:nvPr>
            <p:extLst>
              <p:ext uri="{D42A27DB-BD31-4B8C-83A1-F6EECF244321}">
                <p14:modId xmlns:p14="http://schemas.microsoft.com/office/powerpoint/2010/main" val="3445807469"/>
              </p:ext>
            </p:extLst>
          </p:nvPr>
        </p:nvGraphicFramePr>
        <p:xfrm>
          <a:off x="0" y="1594884"/>
          <a:ext cx="12192000" cy="5263116"/>
        </p:xfrm>
        <a:graphic>
          <a:graphicData uri="http://schemas.openxmlformats.org/drawingml/2006/table">
            <a:tbl>
              <a:tblPr firstRow="1" bandRow="1">
                <a:tableStyleId>{5C22544A-7EE6-4342-B048-85BDC9FD1C3A}</a:tableStyleId>
              </a:tblPr>
              <a:tblGrid>
                <a:gridCol w="2898560">
                  <a:extLst>
                    <a:ext uri="{9D8B030D-6E8A-4147-A177-3AD203B41FA5}">
                      <a16:colId xmlns:a16="http://schemas.microsoft.com/office/drawing/2014/main" val="2914842429"/>
                    </a:ext>
                  </a:extLst>
                </a:gridCol>
                <a:gridCol w="3197440">
                  <a:extLst>
                    <a:ext uri="{9D8B030D-6E8A-4147-A177-3AD203B41FA5}">
                      <a16:colId xmlns:a16="http://schemas.microsoft.com/office/drawing/2014/main" val="805209426"/>
                    </a:ext>
                  </a:extLst>
                </a:gridCol>
                <a:gridCol w="3048000">
                  <a:extLst>
                    <a:ext uri="{9D8B030D-6E8A-4147-A177-3AD203B41FA5}">
                      <a16:colId xmlns:a16="http://schemas.microsoft.com/office/drawing/2014/main" val="2974011153"/>
                    </a:ext>
                  </a:extLst>
                </a:gridCol>
                <a:gridCol w="3048000">
                  <a:extLst>
                    <a:ext uri="{9D8B030D-6E8A-4147-A177-3AD203B41FA5}">
                      <a16:colId xmlns:a16="http://schemas.microsoft.com/office/drawing/2014/main" val="1998078571"/>
                    </a:ext>
                  </a:extLst>
                </a:gridCol>
              </a:tblGrid>
              <a:tr h="818710">
                <a:tc>
                  <a:txBody>
                    <a:bodyPr/>
                    <a:lstStyle/>
                    <a:p>
                      <a:pPr algn="ctr"/>
                      <a:r>
                        <a:rPr lang="fr-FR" dirty="0"/>
                        <a:t>Thème général</a:t>
                      </a:r>
                    </a:p>
                  </a:txBody>
                  <a:tcPr anchor="ctr"/>
                </a:tc>
                <a:tc>
                  <a:txBody>
                    <a:bodyPr/>
                    <a:lstStyle/>
                    <a:p>
                      <a:pPr algn="ctr"/>
                      <a:r>
                        <a:rPr lang="fr-FR" dirty="0"/>
                        <a:t>Orientations atteintes</a:t>
                      </a:r>
                    </a:p>
                  </a:txBody>
                  <a:tcPr anchor="ctr"/>
                </a:tc>
                <a:tc>
                  <a:txBody>
                    <a:bodyPr/>
                    <a:lstStyle/>
                    <a:p>
                      <a:pPr algn="ctr"/>
                      <a:r>
                        <a:rPr lang="fr-FR" dirty="0"/>
                        <a:t>Orientations à conserver/appuyer</a:t>
                      </a:r>
                    </a:p>
                  </a:txBody>
                  <a:tcPr anchor="ctr"/>
                </a:tc>
                <a:tc>
                  <a:txBody>
                    <a:bodyPr/>
                    <a:lstStyle/>
                    <a:p>
                      <a:pPr algn="ctr"/>
                      <a:r>
                        <a:rPr lang="fr-FR" dirty="0"/>
                        <a:t>Orientations à ajouter ?</a:t>
                      </a:r>
                    </a:p>
                  </a:txBody>
                  <a:tcPr anchor="ctr"/>
                </a:tc>
                <a:extLst>
                  <a:ext uri="{0D108BD9-81ED-4DB2-BD59-A6C34878D82A}">
                    <a16:rowId xmlns:a16="http://schemas.microsoft.com/office/drawing/2014/main" val="1731999800"/>
                  </a:ext>
                </a:extLst>
              </a:tr>
              <a:tr h="1805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Assurer une gestion et un entretien écologique du réseau hydrographique des bas-champs</a:t>
                      </a:r>
                    </a:p>
                  </a:txBody>
                  <a:tcPr anchor="ctr"/>
                </a:tc>
                <a:tc>
                  <a:txBody>
                    <a:bodyPr/>
                    <a:lstStyle/>
                    <a:p>
                      <a:pPr algn="ctr"/>
                      <a:endParaRPr lang="fr-FR" sz="2000" dirty="0"/>
                    </a:p>
                  </a:txBody>
                  <a:tcPr anchor="ctr"/>
                </a:tc>
                <a:tc>
                  <a:txBody>
                    <a:bodyPr/>
                    <a:lstStyle/>
                    <a:p>
                      <a:pPr marL="0" indent="0" algn="ctr">
                        <a:buFontTx/>
                        <a:buNone/>
                      </a:pPr>
                      <a:r>
                        <a:rPr lang="fr-FR" sz="2000" dirty="0"/>
                        <a:t>- Accompagner les ASA vers un plan de gestion</a:t>
                      </a:r>
                    </a:p>
                  </a:txBody>
                  <a:tcPr anchor="ctr"/>
                </a:tc>
                <a:tc>
                  <a:txBody>
                    <a:bodyPr/>
                    <a:lstStyle/>
                    <a:p>
                      <a:pPr algn="ctr"/>
                      <a:endParaRPr lang="fr-FR" sz="2000" dirty="0"/>
                    </a:p>
                  </a:txBody>
                  <a:tcPr anchor="ctr"/>
                </a:tc>
                <a:extLst>
                  <a:ext uri="{0D108BD9-81ED-4DB2-BD59-A6C34878D82A}">
                    <a16:rowId xmlns:a16="http://schemas.microsoft.com/office/drawing/2014/main" val="3744925203"/>
                  </a:ext>
                </a:extLst>
              </a:tr>
              <a:tr h="2639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Préserver et réhabiliter le complexe des zones humides des bas champs</a:t>
                      </a:r>
                    </a:p>
                  </a:txBody>
                  <a:tcPr anchor="ctr"/>
                </a:tc>
                <a:tc>
                  <a:txBody>
                    <a:bodyPr/>
                    <a:lstStyle/>
                    <a:p>
                      <a:pPr algn="ctr"/>
                      <a:endParaRPr lang="fr-FR" sz="2000" dirty="0"/>
                    </a:p>
                  </a:txBody>
                  <a:tcPr anchor="ctr"/>
                </a:tc>
                <a:tc>
                  <a:txBody>
                    <a:bodyPr/>
                    <a:lstStyle/>
                    <a:p>
                      <a:pPr marL="342900" indent="-342900" algn="ctr">
                        <a:buFontTx/>
                        <a:buChar char="-"/>
                      </a:pPr>
                      <a:r>
                        <a:rPr lang="fr-FR" sz="2000" dirty="0"/>
                        <a:t>Respect des habitats naturels dans la gestion des zones humides</a:t>
                      </a:r>
                    </a:p>
                    <a:p>
                      <a:pPr marL="342900" indent="-342900" algn="ctr">
                        <a:buFontTx/>
                        <a:buChar char="-"/>
                      </a:pPr>
                      <a:r>
                        <a:rPr lang="fr-FR" sz="2000" dirty="0"/>
                        <a:t>Impact des activités nautiques</a:t>
                      </a:r>
                    </a:p>
                    <a:p>
                      <a:pPr marL="342900" indent="-342900" algn="ctr">
                        <a:buFontTx/>
                        <a:buChar char="-"/>
                      </a:pPr>
                      <a:r>
                        <a:rPr lang="fr-FR" sz="2000" dirty="0"/>
                        <a:t>Echanges techniques entre CLE voisines</a:t>
                      </a:r>
                    </a:p>
                  </a:txBody>
                  <a:tcPr anchor="ctr"/>
                </a:tc>
                <a:tc>
                  <a:txBody>
                    <a:bodyPr/>
                    <a:lstStyle/>
                    <a:p>
                      <a:pPr algn="ctr"/>
                      <a:r>
                        <a:rPr lang="fr-FR" sz="2000" dirty="0"/>
                        <a:t>- Concertations techniques entre les acteurs de gestion des zones humides des bas champs</a:t>
                      </a:r>
                    </a:p>
                  </a:txBody>
                  <a:tcPr anchor="ctr"/>
                </a:tc>
                <a:extLst>
                  <a:ext uri="{0D108BD9-81ED-4DB2-BD59-A6C34878D82A}">
                    <a16:rowId xmlns:a16="http://schemas.microsoft.com/office/drawing/2014/main" val="740171089"/>
                  </a:ext>
                </a:extLst>
              </a:tr>
            </a:tbl>
          </a:graphicData>
        </a:graphic>
      </p:graphicFrame>
    </p:spTree>
    <p:extLst>
      <p:ext uri="{BB962C8B-B14F-4D97-AF65-F5344CB8AC3E}">
        <p14:creationId xmlns:p14="http://schemas.microsoft.com/office/powerpoint/2010/main" val="190265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sz="3600" dirty="0"/>
              <a:t>Le SAGE de la Canche</a:t>
            </a:r>
          </a:p>
        </p:txBody>
      </p:sp>
      <p:sp>
        <p:nvSpPr>
          <p:cNvPr id="3" name="Espace réservé du contenu 2"/>
          <p:cNvSpPr>
            <a:spLocks noGrp="1"/>
          </p:cNvSpPr>
          <p:nvPr>
            <p:ph idx="1"/>
          </p:nvPr>
        </p:nvSpPr>
        <p:spPr>
          <a:xfrm>
            <a:off x="0" y="1874521"/>
            <a:ext cx="3749040" cy="4983479"/>
          </a:xfrm>
        </p:spPr>
        <p:txBody>
          <a:bodyPr/>
          <a:lstStyle/>
          <a:p>
            <a:pPr>
              <a:buFontTx/>
              <a:buChar char="-"/>
            </a:pPr>
            <a:r>
              <a:rPr lang="fr-FR" sz="2400"/>
              <a:t>Bassin Canche</a:t>
            </a:r>
          </a:p>
          <a:p>
            <a:pPr marL="0" indent="0">
              <a:buNone/>
            </a:pPr>
            <a:endParaRPr lang="fr-FR" sz="2400" dirty="0"/>
          </a:p>
          <a:p>
            <a:pPr>
              <a:buFontTx/>
              <a:buChar char="-"/>
            </a:pPr>
            <a:r>
              <a:rPr lang="fr-FR" sz="2400" dirty="0"/>
              <a:t>Approuvé en 2011</a:t>
            </a:r>
          </a:p>
          <a:p>
            <a:pPr>
              <a:buFontTx/>
              <a:buChar char="-"/>
            </a:pPr>
            <a:endParaRPr lang="fr-FR" sz="2400" dirty="0"/>
          </a:p>
          <a:p>
            <a:pPr>
              <a:buFontTx/>
              <a:buChar char="-"/>
            </a:pPr>
            <a:r>
              <a:rPr lang="fr-FR" sz="2400" dirty="0"/>
              <a:t>Besoin d’entrer en révision pour la compatibilité avec le SDAGE 2022-2027</a:t>
            </a:r>
          </a:p>
          <a:p>
            <a:pPr>
              <a:buFontTx/>
              <a:buChar char="-"/>
            </a:pPr>
            <a:endParaRPr lang="fr-FR" sz="2400" dirty="0"/>
          </a:p>
          <a:p>
            <a:pPr>
              <a:buFontTx/>
              <a:buChar char="-"/>
            </a:pPr>
            <a:r>
              <a:rPr lang="fr-FR" sz="2400" dirty="0"/>
              <a:t>6 EPCI -203 communes</a:t>
            </a:r>
          </a:p>
          <a:p>
            <a:pPr>
              <a:buFontTx/>
              <a:buChar char="-"/>
            </a:pPr>
            <a:endParaRPr lang="fr-FR" sz="2000" dirty="0"/>
          </a:p>
          <a:p>
            <a:pPr>
              <a:buFontTx/>
              <a:buChar char="-"/>
            </a:pPr>
            <a:endParaRPr lang="fr-FR" sz="2800" dirty="0"/>
          </a:p>
          <a:p>
            <a:pPr>
              <a:buNone/>
            </a:pPr>
            <a:endParaRPr lang="fr-FR" sz="2800" dirty="0"/>
          </a:p>
          <a:p>
            <a:endParaRPr lang="fr-FR" sz="2800" dirty="0"/>
          </a:p>
        </p:txBody>
      </p:sp>
      <p:pic>
        <p:nvPicPr>
          <p:cNvPr id="1026" name="Picture 2"/>
          <p:cNvPicPr>
            <a:picLocks noChangeAspect="1" noChangeArrowheads="1"/>
          </p:cNvPicPr>
          <p:nvPr/>
        </p:nvPicPr>
        <p:blipFill>
          <a:blip r:embed="rId2" cstate="print"/>
          <a:srcRect/>
          <a:stretch>
            <a:fillRect/>
          </a:stretch>
        </p:blipFill>
        <p:spPr bwMode="auto">
          <a:xfrm>
            <a:off x="3779520" y="917240"/>
            <a:ext cx="8412480" cy="5940760"/>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1681B684-25A0-43E0-8FEE-164240B4E985}"/>
              </a:ext>
            </a:extLst>
          </p:cNvPr>
          <p:cNvSpPr txBox="1"/>
          <p:nvPr/>
        </p:nvSpPr>
        <p:spPr>
          <a:xfrm>
            <a:off x="10678886" y="6392862"/>
            <a:ext cx="903514" cy="381000"/>
          </a:xfrm>
          <a:prstGeom prst="rect">
            <a:avLst/>
          </a:prstGeom>
          <a:noFill/>
        </p:spPr>
        <p:txBody>
          <a:bodyPr wrap="square" rtlCol="0">
            <a:spAutoFit/>
          </a:bodyPr>
          <a:lstStyle/>
          <a:p>
            <a:fld id="{B1B8976F-5BB6-474D-B512-201C87294B3D}" type="slidenum">
              <a:rPr lang="fr-FR" smtClean="0"/>
              <a:pPr/>
              <a:t>5</a:t>
            </a:fld>
            <a:endParaRPr lang="fr-FR" dirty="0"/>
          </a:p>
        </p:txBody>
      </p:sp>
      <p:sp>
        <p:nvSpPr>
          <p:cNvPr id="4" name="Espace réservé de la date 3">
            <a:extLst>
              <a:ext uri="{FF2B5EF4-FFF2-40B4-BE49-F238E27FC236}">
                <a16:creationId xmlns:a16="http://schemas.microsoft.com/office/drawing/2014/main" id="{647AEB6A-062D-475D-A947-03F19B83BFA1}"/>
              </a:ext>
            </a:extLst>
          </p:cNvPr>
          <p:cNvSpPr>
            <a:spLocks noGrp="1"/>
          </p:cNvSpPr>
          <p:nvPr>
            <p:ph type="dt" sz="half" idx="10"/>
          </p:nvPr>
        </p:nvSpPr>
        <p:spPr/>
        <p:txBody>
          <a:bodyPr/>
          <a:lstStyle/>
          <a:p>
            <a:fld id="{9E473227-7479-45AA-A471-486FDC887102}" type="datetime1">
              <a:rPr lang="fr-FR" smtClean="0"/>
              <a:t>03/11/2021</a:t>
            </a:fld>
            <a:endParaRPr lang="fr-FR" dirty="0"/>
          </a:p>
        </p:txBody>
      </p:sp>
      <p:sp>
        <p:nvSpPr>
          <p:cNvPr id="6" name="Espace réservé du numéro de diapositive 5">
            <a:extLst>
              <a:ext uri="{FF2B5EF4-FFF2-40B4-BE49-F238E27FC236}">
                <a16:creationId xmlns:a16="http://schemas.microsoft.com/office/drawing/2014/main" id="{F342D61B-9ED7-4324-862F-362411279203}"/>
              </a:ext>
            </a:extLst>
          </p:cNvPr>
          <p:cNvSpPr>
            <a:spLocks noGrp="1"/>
          </p:cNvSpPr>
          <p:nvPr>
            <p:ph type="sldNum" sz="quarter" idx="12"/>
          </p:nvPr>
        </p:nvSpPr>
        <p:spPr/>
        <p:txBody>
          <a:bodyPr/>
          <a:lstStyle/>
          <a:p>
            <a:fld id="{D4158729-E937-4EDF-A0C6-A2B3BDB57711}" type="slidenum">
              <a:rPr lang="fr-FR" smtClean="0"/>
              <a:pPr/>
              <a:t>5</a:t>
            </a:fld>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71D50F-6E64-4956-9ACD-EFC25A91E6C9}"/>
              </a:ext>
            </a:extLst>
          </p:cNvPr>
          <p:cNvSpPr>
            <a:spLocks noGrp="1"/>
          </p:cNvSpPr>
          <p:nvPr>
            <p:ph type="title"/>
          </p:nvPr>
        </p:nvSpPr>
        <p:spPr/>
        <p:txBody>
          <a:bodyPr/>
          <a:lstStyle/>
          <a:p>
            <a:r>
              <a:rPr lang="fr-FR" dirty="0"/>
              <a:t>Bilan objectif 13</a:t>
            </a:r>
          </a:p>
        </p:txBody>
      </p:sp>
      <p:sp>
        <p:nvSpPr>
          <p:cNvPr id="3" name="Espace réservé du contenu 2">
            <a:extLst>
              <a:ext uri="{FF2B5EF4-FFF2-40B4-BE49-F238E27FC236}">
                <a16:creationId xmlns:a16="http://schemas.microsoft.com/office/drawing/2014/main" id="{AA2888B5-4E50-4170-A195-5B6FCFF7EC31}"/>
              </a:ext>
            </a:extLst>
          </p:cNvPr>
          <p:cNvSpPr>
            <a:spLocks noGrp="1"/>
          </p:cNvSpPr>
          <p:nvPr>
            <p:ph idx="1"/>
          </p:nvPr>
        </p:nvSpPr>
        <p:spPr>
          <a:xfrm>
            <a:off x="838200" y="1825625"/>
            <a:ext cx="4668982" cy="4351338"/>
          </a:xfrm>
        </p:spPr>
        <p:txBody>
          <a:bodyPr/>
          <a:lstStyle/>
          <a:p>
            <a:r>
              <a:rPr lang="fr-FR" dirty="0"/>
              <a:t>Amélioration à effectuer sur les plans de gestion des ASA</a:t>
            </a:r>
          </a:p>
          <a:p>
            <a:endParaRPr lang="fr-FR" dirty="0"/>
          </a:p>
          <a:p>
            <a:r>
              <a:rPr lang="fr-FR" dirty="0"/>
              <a:t>La CLE n’a pas œuvré pour mesurer l’impact des activités nautiques </a:t>
            </a:r>
          </a:p>
        </p:txBody>
      </p:sp>
      <p:sp>
        <p:nvSpPr>
          <p:cNvPr id="4" name="Espace réservé de la date 3">
            <a:extLst>
              <a:ext uri="{FF2B5EF4-FFF2-40B4-BE49-F238E27FC236}">
                <a16:creationId xmlns:a16="http://schemas.microsoft.com/office/drawing/2014/main" id="{84DC293E-DD27-48FE-9A03-2C2B490B8F3B}"/>
              </a:ext>
            </a:extLst>
          </p:cNvPr>
          <p:cNvSpPr>
            <a:spLocks noGrp="1"/>
          </p:cNvSpPr>
          <p:nvPr>
            <p:ph type="dt" sz="half" idx="10"/>
          </p:nvPr>
        </p:nvSpPr>
        <p:spPr/>
        <p:txBody>
          <a:bodyPr/>
          <a:lstStyle/>
          <a:p>
            <a:fld id="{842A171B-B5B1-4EA5-BE8D-A6FBBA07D1BF}"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7FDC4B34-8318-4452-87CA-34A2789D8B3B}"/>
              </a:ext>
            </a:extLst>
          </p:cNvPr>
          <p:cNvSpPr>
            <a:spLocks noGrp="1"/>
          </p:cNvSpPr>
          <p:nvPr>
            <p:ph type="sldNum" sz="quarter" idx="12"/>
          </p:nvPr>
        </p:nvSpPr>
        <p:spPr/>
        <p:txBody>
          <a:bodyPr/>
          <a:lstStyle/>
          <a:p>
            <a:fld id="{D4158729-E937-4EDF-A0C6-A2B3BDB57711}" type="slidenum">
              <a:rPr lang="fr-FR" smtClean="0"/>
              <a:pPr/>
              <a:t>50</a:t>
            </a:fld>
            <a:endParaRPr lang="fr-FR" dirty="0"/>
          </a:p>
        </p:txBody>
      </p:sp>
      <p:pic>
        <p:nvPicPr>
          <p:cNvPr id="7" name="Image 6">
            <a:extLst>
              <a:ext uri="{FF2B5EF4-FFF2-40B4-BE49-F238E27FC236}">
                <a16:creationId xmlns:a16="http://schemas.microsoft.com/office/drawing/2014/main" id="{50A182CF-FEF5-4849-BDF8-D9A098CC40E1}"/>
              </a:ext>
            </a:extLst>
          </p:cNvPr>
          <p:cNvPicPr>
            <a:picLocks noChangeAspect="1"/>
          </p:cNvPicPr>
          <p:nvPr/>
        </p:nvPicPr>
        <p:blipFill>
          <a:blip r:embed="rId2"/>
          <a:stretch>
            <a:fillRect/>
          </a:stretch>
        </p:blipFill>
        <p:spPr>
          <a:xfrm>
            <a:off x="5591670" y="1825625"/>
            <a:ext cx="6600330" cy="3972502"/>
          </a:xfrm>
          <a:prstGeom prst="rect">
            <a:avLst/>
          </a:prstGeom>
        </p:spPr>
      </p:pic>
    </p:spTree>
    <p:extLst>
      <p:ext uri="{BB962C8B-B14F-4D97-AF65-F5344CB8AC3E}">
        <p14:creationId xmlns:p14="http://schemas.microsoft.com/office/powerpoint/2010/main" val="3391207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B75C8-16DD-4878-A7D9-E3D7D222E813}"/>
              </a:ext>
            </a:extLst>
          </p:cNvPr>
          <p:cNvSpPr>
            <a:spLocks noGrp="1"/>
          </p:cNvSpPr>
          <p:nvPr>
            <p:ph type="title"/>
          </p:nvPr>
        </p:nvSpPr>
        <p:spPr>
          <a:xfrm>
            <a:off x="838200" y="0"/>
            <a:ext cx="10515600" cy="1325563"/>
          </a:xfrm>
        </p:spPr>
        <p:txBody>
          <a:bodyPr/>
          <a:lstStyle/>
          <a:p>
            <a:r>
              <a:rPr lang="fr-FR" dirty="0"/>
              <a:t>Proposition nouveaux enjeux</a:t>
            </a:r>
          </a:p>
        </p:txBody>
      </p:sp>
      <p:sp>
        <p:nvSpPr>
          <p:cNvPr id="3" name="Espace réservé du contenu 2">
            <a:extLst>
              <a:ext uri="{FF2B5EF4-FFF2-40B4-BE49-F238E27FC236}">
                <a16:creationId xmlns:a16="http://schemas.microsoft.com/office/drawing/2014/main" id="{0D4879DF-67B8-4156-975A-7C95ED6A387F}"/>
              </a:ext>
            </a:extLst>
          </p:cNvPr>
          <p:cNvSpPr>
            <a:spLocks noGrp="1"/>
          </p:cNvSpPr>
          <p:nvPr>
            <p:ph idx="1"/>
          </p:nvPr>
        </p:nvSpPr>
        <p:spPr/>
        <p:txBody>
          <a:bodyPr/>
          <a:lstStyle/>
          <a:p>
            <a:endParaRPr lang="fr-FR"/>
          </a:p>
        </p:txBody>
      </p:sp>
      <p:sp>
        <p:nvSpPr>
          <p:cNvPr id="4" name="Espace réservé de la date 3">
            <a:extLst>
              <a:ext uri="{FF2B5EF4-FFF2-40B4-BE49-F238E27FC236}">
                <a16:creationId xmlns:a16="http://schemas.microsoft.com/office/drawing/2014/main" id="{BE1756FA-7198-4C44-8F16-1B2C9E7A5437}"/>
              </a:ext>
            </a:extLst>
          </p:cNvPr>
          <p:cNvSpPr>
            <a:spLocks noGrp="1"/>
          </p:cNvSpPr>
          <p:nvPr>
            <p:ph type="dt" sz="half" idx="10"/>
          </p:nvPr>
        </p:nvSpPr>
        <p:spPr/>
        <p:txBody>
          <a:bodyPr/>
          <a:lstStyle/>
          <a:p>
            <a:fld id="{0AD8FBD8-7D3B-4B29-A9AA-56186E2FCAD2}"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72A926D2-7892-4757-9236-3A25FE991EB5}"/>
              </a:ext>
            </a:extLst>
          </p:cNvPr>
          <p:cNvSpPr>
            <a:spLocks noGrp="1"/>
          </p:cNvSpPr>
          <p:nvPr>
            <p:ph type="sldNum" sz="quarter" idx="12"/>
          </p:nvPr>
        </p:nvSpPr>
        <p:spPr/>
        <p:txBody>
          <a:bodyPr/>
          <a:lstStyle/>
          <a:p>
            <a:fld id="{D4158729-E937-4EDF-A0C6-A2B3BDB57711}" type="slidenum">
              <a:rPr lang="fr-FR" smtClean="0"/>
              <a:pPr/>
              <a:t>51</a:t>
            </a:fld>
            <a:endParaRPr lang="fr-FR" dirty="0"/>
          </a:p>
        </p:txBody>
      </p:sp>
      <p:graphicFrame>
        <p:nvGraphicFramePr>
          <p:cNvPr id="6" name="Tableau 8">
            <a:extLst>
              <a:ext uri="{FF2B5EF4-FFF2-40B4-BE49-F238E27FC236}">
                <a16:creationId xmlns:a16="http://schemas.microsoft.com/office/drawing/2014/main" id="{BED96EA4-2513-4434-A80F-6A13ABFA91CC}"/>
              </a:ext>
            </a:extLst>
          </p:cNvPr>
          <p:cNvGraphicFramePr>
            <a:graphicFrameLocks noGrp="1"/>
          </p:cNvGraphicFramePr>
          <p:nvPr>
            <p:extLst>
              <p:ext uri="{D42A27DB-BD31-4B8C-83A1-F6EECF244321}">
                <p14:modId xmlns:p14="http://schemas.microsoft.com/office/powerpoint/2010/main" val="3958209948"/>
              </p:ext>
            </p:extLst>
          </p:nvPr>
        </p:nvGraphicFramePr>
        <p:xfrm>
          <a:off x="0" y="1112086"/>
          <a:ext cx="12192000" cy="142707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963076982"/>
                    </a:ext>
                  </a:extLst>
                </a:gridCol>
                <a:gridCol w="3314299">
                  <a:extLst>
                    <a:ext uri="{9D8B030D-6E8A-4147-A177-3AD203B41FA5}">
                      <a16:colId xmlns:a16="http://schemas.microsoft.com/office/drawing/2014/main" val="2997512731"/>
                    </a:ext>
                  </a:extLst>
                </a:gridCol>
                <a:gridCol w="3715352">
                  <a:extLst>
                    <a:ext uri="{9D8B030D-6E8A-4147-A177-3AD203B41FA5}">
                      <a16:colId xmlns:a16="http://schemas.microsoft.com/office/drawing/2014/main" val="2886775628"/>
                    </a:ext>
                  </a:extLst>
                </a:gridCol>
                <a:gridCol w="2114349">
                  <a:extLst>
                    <a:ext uri="{9D8B030D-6E8A-4147-A177-3AD203B41FA5}">
                      <a16:colId xmlns:a16="http://schemas.microsoft.com/office/drawing/2014/main" val="1106674005"/>
                    </a:ext>
                  </a:extLst>
                </a:gridCol>
              </a:tblGrid>
              <a:tr h="485952">
                <a:tc>
                  <a:txBody>
                    <a:bodyPr/>
                    <a:lstStyle/>
                    <a:p>
                      <a:pPr algn="ctr"/>
                      <a:r>
                        <a:rPr lang="fr-FR" dirty="0"/>
                        <a:t>Enjeu SAGE 2011</a:t>
                      </a:r>
                    </a:p>
                  </a:txBody>
                  <a:tcPr anchor="ctr"/>
                </a:tc>
                <a:tc>
                  <a:txBody>
                    <a:bodyPr/>
                    <a:lstStyle/>
                    <a:p>
                      <a:pPr algn="ctr"/>
                      <a:r>
                        <a:rPr lang="fr-FR" dirty="0"/>
                        <a:t>Enjeu SDAGE 2022</a:t>
                      </a:r>
                    </a:p>
                  </a:txBody>
                  <a:tcPr anchor="ctr"/>
                </a:tc>
                <a:tc>
                  <a:txBody>
                    <a:bodyPr/>
                    <a:lstStyle/>
                    <a:p>
                      <a:pPr algn="ctr"/>
                      <a:r>
                        <a:rPr lang="fr-FR" dirty="0"/>
                        <a:t>Proposition enjeu SAGE</a:t>
                      </a:r>
                    </a:p>
                  </a:txBody>
                  <a:tcPr anchor="ctr"/>
                </a:tc>
                <a:tc>
                  <a:txBody>
                    <a:bodyPr/>
                    <a:lstStyle/>
                    <a:p>
                      <a:pPr algn="ctr"/>
                      <a:r>
                        <a:rPr lang="fr-FR" dirty="0"/>
                        <a:t>Remarque</a:t>
                      </a:r>
                    </a:p>
                  </a:txBody>
                  <a:tcPr anchor="ctr"/>
                </a:tc>
                <a:extLst>
                  <a:ext uri="{0D108BD9-81ED-4DB2-BD59-A6C34878D82A}">
                    <a16:rowId xmlns:a16="http://schemas.microsoft.com/office/drawing/2014/main" val="1125016097"/>
                  </a:ext>
                </a:extLst>
              </a:tr>
              <a:tr h="941125">
                <a:tc>
                  <a:txBody>
                    <a:bodyPr/>
                    <a:lstStyle/>
                    <a:p>
                      <a:pPr algn="ctr"/>
                      <a:r>
                        <a:rPr lang="fr-FR" sz="1600" dirty="0"/>
                        <a:t>Protéger et mettre en valeur l’estuaire et la zone littorale</a:t>
                      </a:r>
                    </a:p>
                  </a:txBody>
                  <a:tcPr anchor="ctr"/>
                </a:tc>
                <a:tc>
                  <a:txBody>
                    <a:bodyPr/>
                    <a:lstStyle/>
                    <a:p>
                      <a:pPr algn="ctr"/>
                      <a:r>
                        <a:rPr lang="fr-FR" sz="1600" dirty="0"/>
                        <a:t>Protéger le milieu marin</a:t>
                      </a:r>
                    </a:p>
                  </a:txBody>
                  <a:tcPr anchor="ctr"/>
                </a:tc>
                <a:tc>
                  <a:txBody>
                    <a:bodyPr/>
                    <a:lstStyle/>
                    <a:p>
                      <a:pPr algn="ctr"/>
                      <a:r>
                        <a:rPr lang="fr-FR" sz="1600" dirty="0"/>
                        <a:t>Pas de nouvelle proposition </a:t>
                      </a:r>
                    </a:p>
                  </a:txBody>
                  <a:tcPr anchor="ctr"/>
                </a:tc>
                <a:tc>
                  <a:txBody>
                    <a:bodyPr/>
                    <a:lstStyle/>
                    <a:p>
                      <a:pPr algn="ctr"/>
                      <a:endParaRPr lang="fr-FR" dirty="0"/>
                    </a:p>
                  </a:txBody>
                  <a:tcPr anchor="ctr"/>
                </a:tc>
                <a:extLst>
                  <a:ext uri="{0D108BD9-81ED-4DB2-BD59-A6C34878D82A}">
                    <a16:rowId xmlns:a16="http://schemas.microsoft.com/office/drawing/2014/main" val="2207927600"/>
                  </a:ext>
                </a:extLst>
              </a:tr>
            </a:tbl>
          </a:graphicData>
        </a:graphic>
      </p:graphicFrame>
      <p:graphicFrame>
        <p:nvGraphicFramePr>
          <p:cNvPr id="7" name="Tableau 6">
            <a:extLst>
              <a:ext uri="{FF2B5EF4-FFF2-40B4-BE49-F238E27FC236}">
                <a16:creationId xmlns:a16="http://schemas.microsoft.com/office/drawing/2014/main" id="{4E4B4412-783A-45DA-AE70-F73ED939850C}"/>
              </a:ext>
            </a:extLst>
          </p:cNvPr>
          <p:cNvGraphicFramePr>
            <a:graphicFrameLocks noGrp="1"/>
          </p:cNvGraphicFramePr>
          <p:nvPr>
            <p:extLst>
              <p:ext uri="{D42A27DB-BD31-4B8C-83A1-F6EECF244321}">
                <p14:modId xmlns:p14="http://schemas.microsoft.com/office/powerpoint/2010/main" val="1855129293"/>
              </p:ext>
            </p:extLst>
          </p:nvPr>
        </p:nvGraphicFramePr>
        <p:xfrm>
          <a:off x="0" y="2849078"/>
          <a:ext cx="12192000" cy="400892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963076982"/>
                    </a:ext>
                  </a:extLst>
                </a:gridCol>
                <a:gridCol w="3048000">
                  <a:extLst>
                    <a:ext uri="{9D8B030D-6E8A-4147-A177-3AD203B41FA5}">
                      <a16:colId xmlns:a16="http://schemas.microsoft.com/office/drawing/2014/main" val="1727071494"/>
                    </a:ext>
                  </a:extLst>
                </a:gridCol>
                <a:gridCol w="3038375">
                  <a:extLst>
                    <a:ext uri="{9D8B030D-6E8A-4147-A177-3AD203B41FA5}">
                      <a16:colId xmlns:a16="http://schemas.microsoft.com/office/drawing/2014/main" val="2886775628"/>
                    </a:ext>
                  </a:extLst>
                </a:gridCol>
                <a:gridCol w="3057625">
                  <a:extLst>
                    <a:ext uri="{9D8B030D-6E8A-4147-A177-3AD203B41FA5}">
                      <a16:colId xmlns:a16="http://schemas.microsoft.com/office/drawing/2014/main" val="1106674005"/>
                    </a:ext>
                  </a:extLst>
                </a:gridCol>
              </a:tblGrid>
              <a:tr h="399439">
                <a:tc>
                  <a:txBody>
                    <a:bodyPr/>
                    <a:lstStyle/>
                    <a:p>
                      <a:pPr algn="ctr"/>
                      <a:r>
                        <a:rPr lang="fr-FR" dirty="0"/>
                        <a:t>Objectif SAGE 2011</a:t>
                      </a:r>
                    </a:p>
                  </a:txBody>
                  <a:tcPr anchor="ctr"/>
                </a:tc>
                <a:tc>
                  <a:txBody>
                    <a:bodyPr/>
                    <a:lstStyle/>
                    <a:p>
                      <a:pPr algn="ctr"/>
                      <a:r>
                        <a:rPr lang="fr-FR" dirty="0"/>
                        <a:t>Objectif SDAGE 2022</a:t>
                      </a:r>
                    </a:p>
                  </a:txBody>
                  <a:tcPr anchor="ctr"/>
                </a:tc>
                <a:tc>
                  <a:txBody>
                    <a:bodyPr/>
                    <a:lstStyle/>
                    <a:p>
                      <a:pPr algn="ctr"/>
                      <a:r>
                        <a:rPr lang="fr-FR" dirty="0"/>
                        <a:t>Proposition objectif</a:t>
                      </a:r>
                    </a:p>
                  </a:txBody>
                  <a:tcPr anchor="ctr"/>
                </a:tc>
                <a:tc>
                  <a:txBody>
                    <a:bodyPr/>
                    <a:lstStyle/>
                    <a:p>
                      <a:pPr algn="ctr"/>
                      <a:r>
                        <a:rPr lang="fr-FR" dirty="0"/>
                        <a:t>Remarque</a:t>
                      </a:r>
                    </a:p>
                  </a:txBody>
                  <a:tcPr anchor="ctr"/>
                </a:tc>
                <a:extLst>
                  <a:ext uri="{0D108BD9-81ED-4DB2-BD59-A6C34878D82A}">
                    <a16:rowId xmlns:a16="http://schemas.microsoft.com/office/drawing/2014/main" val="1125016097"/>
                  </a:ext>
                </a:extLst>
              </a:tr>
              <a:tr h="1172297">
                <a:tc>
                  <a:txBody>
                    <a:bodyPr/>
                    <a:lstStyle/>
                    <a:p>
                      <a:pPr algn="ctr"/>
                      <a:r>
                        <a:rPr lang="fr-FR" sz="1400" dirty="0">
                          <a:solidFill>
                            <a:schemeClr val="tx1"/>
                          </a:solidFill>
                        </a:rPr>
                        <a:t>Améliorer la connaissance de l’estuaire et du littoral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Préserver ou restaurer les milieux littoraux et marins indispensables à l’équilibre des écosystèmes</a:t>
                      </a:r>
                    </a:p>
                    <a:p>
                      <a:pPr algn="ctr"/>
                      <a:endParaRPr lang="fr-FR" sz="1400" dirty="0"/>
                    </a:p>
                  </a:txBody>
                  <a:tcPr anchor="ctr"/>
                </a:tc>
                <a:tc>
                  <a:txBody>
                    <a:bodyPr/>
                    <a:lstStyle/>
                    <a:p>
                      <a:pPr algn="ctr"/>
                      <a:r>
                        <a:rPr lang="fr-FR" sz="1400" dirty="0"/>
                        <a:t>Pas de nouvelle proposition</a:t>
                      </a:r>
                    </a:p>
                  </a:txBody>
                  <a:tcPr anchor="ctr"/>
                </a:tc>
                <a:tc>
                  <a:txBody>
                    <a:bodyPr/>
                    <a:lstStyle/>
                    <a:p>
                      <a:pPr algn="ctr"/>
                      <a:endParaRPr lang="fr-FR" sz="1600" dirty="0"/>
                    </a:p>
                  </a:txBody>
                  <a:tcPr anchor="ctr"/>
                </a:tc>
                <a:extLst>
                  <a:ext uri="{0D108BD9-81ED-4DB2-BD59-A6C34878D82A}">
                    <a16:rowId xmlns:a16="http://schemas.microsoft.com/office/drawing/2014/main" val="3893629747"/>
                  </a:ext>
                </a:extLst>
              </a:tr>
              <a:tr h="1264888">
                <a:tc>
                  <a:txBody>
                    <a:bodyPr/>
                    <a:lstStyle/>
                    <a:p>
                      <a:pPr algn="ctr"/>
                      <a:r>
                        <a:rPr lang="fr-FR" sz="1400" dirty="0">
                          <a:solidFill>
                            <a:schemeClr val="tx1"/>
                          </a:solidFill>
                        </a:rPr>
                        <a:t>Garantir la bonne qualité des eaux littorales notamment au niveau bactériologique (eaux de baignade, eaux conchylicoles) et traiter les pollutions diffuses</a:t>
                      </a:r>
                    </a:p>
                  </a:txBody>
                  <a:tcPr anchor="ctr"/>
                </a:tc>
                <a:tc>
                  <a:txBody>
                    <a:bodyPr/>
                    <a:lstStyle/>
                    <a:p>
                      <a:pPr algn="ctr"/>
                      <a:r>
                        <a:rPr lang="fr-FR" sz="1400" dirty="0"/>
                        <a:t>Maintenir ou réduire les pollutions d’origine telluriques à un niveau compatible avec les objectifs de bon état écologique du milieu marin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Garantir la bonne qualité des eaux littorales notamment au niveau bactériologique (eaux de baignade, eaux conchylicoles) </a:t>
                      </a:r>
                      <a:r>
                        <a:rPr lang="fr-FR" sz="1400" strike="sngStrike" dirty="0">
                          <a:solidFill>
                            <a:srgbClr val="FF0000"/>
                          </a:solidFill>
                        </a:rPr>
                        <a:t>et traiter les pollutions diffuses</a:t>
                      </a:r>
                    </a:p>
                  </a:txBody>
                  <a:tcPr anchor="ctr"/>
                </a:tc>
                <a:tc>
                  <a:txBody>
                    <a:bodyPr/>
                    <a:lstStyle/>
                    <a:p>
                      <a:pPr algn="ctr"/>
                      <a:r>
                        <a:rPr lang="fr-FR" sz="1400" dirty="0"/>
                        <a:t>Qu’est ce que font les pollutions diffuses ici ?</a:t>
                      </a:r>
                    </a:p>
                  </a:txBody>
                  <a:tcPr anchor="ctr"/>
                </a:tc>
                <a:extLst>
                  <a:ext uri="{0D108BD9-81ED-4DB2-BD59-A6C34878D82A}">
                    <a16:rowId xmlns:a16="http://schemas.microsoft.com/office/drawing/2014/main" val="3963370009"/>
                  </a:ext>
                </a:extLst>
              </a:tr>
              <a:tr h="1172297">
                <a:tc>
                  <a:txBody>
                    <a:bodyPr/>
                    <a:lstStyle/>
                    <a:p>
                      <a:pPr algn="ctr"/>
                      <a:r>
                        <a:rPr lang="fr-FR" sz="1400" dirty="0">
                          <a:solidFill>
                            <a:schemeClr val="tx1"/>
                          </a:solidFill>
                        </a:rPr>
                        <a:t>Mettre en place une gestion concertée des zones littorale, estuaire et bas-champs</a:t>
                      </a:r>
                    </a:p>
                  </a:txBody>
                  <a:tcPr anchor="ctr"/>
                </a:tc>
                <a:tc>
                  <a:txBody>
                    <a:bodyPr/>
                    <a:lstStyle/>
                    <a:p>
                      <a:pPr algn="ctr"/>
                      <a:r>
                        <a:rPr lang="fr-FR" sz="1400" dirty="0"/>
                        <a:t>Préserver ou restaurer les milieux littoraux et marins indispensables à l’équilibre des écosystèmes</a:t>
                      </a:r>
                    </a:p>
                  </a:txBody>
                  <a:tcPr anchor="ctr"/>
                </a:tc>
                <a:tc>
                  <a:txBody>
                    <a:bodyPr/>
                    <a:lstStyle/>
                    <a:p>
                      <a:pPr algn="ctr"/>
                      <a:r>
                        <a:rPr lang="fr-FR" sz="1400" dirty="0"/>
                        <a:t>Pas de nouvelle propositions</a:t>
                      </a:r>
                    </a:p>
                  </a:txBody>
                  <a:tcPr anchor="ctr"/>
                </a:tc>
                <a:tc>
                  <a:txBody>
                    <a:bodyPr/>
                    <a:lstStyle/>
                    <a:p>
                      <a:pPr algn="ctr"/>
                      <a:endParaRPr lang="fr-FR" sz="1600" dirty="0"/>
                    </a:p>
                  </a:txBody>
                  <a:tcPr anchor="ctr"/>
                </a:tc>
                <a:extLst>
                  <a:ext uri="{0D108BD9-81ED-4DB2-BD59-A6C34878D82A}">
                    <a16:rowId xmlns:a16="http://schemas.microsoft.com/office/drawing/2014/main" val="2207927600"/>
                  </a:ext>
                </a:extLst>
              </a:tr>
            </a:tbl>
          </a:graphicData>
        </a:graphic>
      </p:graphicFrame>
    </p:spTree>
    <p:extLst>
      <p:ext uri="{BB962C8B-B14F-4D97-AF65-F5344CB8AC3E}">
        <p14:creationId xmlns:p14="http://schemas.microsoft.com/office/powerpoint/2010/main" val="34401538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FF59A2-97BE-45EF-821E-90D5ABDDC211}"/>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D8F9F1BE-4D7E-461C-B3CB-A93C337E4A25}"/>
              </a:ext>
            </a:extLst>
          </p:cNvPr>
          <p:cNvSpPr>
            <a:spLocks noGrp="1"/>
          </p:cNvSpPr>
          <p:nvPr>
            <p:ph idx="1"/>
          </p:nvPr>
        </p:nvSpPr>
        <p:spPr/>
        <p:txBody>
          <a:bodyPr/>
          <a:lstStyle/>
          <a:p>
            <a:r>
              <a:rPr lang="fr-FR" dirty="0"/>
              <a:t>Prochaine réunion</a:t>
            </a:r>
          </a:p>
          <a:p>
            <a:pPr lvl="1"/>
            <a:r>
              <a:rPr lang="fr-FR" dirty="0"/>
              <a:t>Validation officielle de l’état des lieux</a:t>
            </a:r>
          </a:p>
          <a:p>
            <a:pPr lvl="1"/>
            <a:r>
              <a:rPr lang="fr-FR" dirty="0"/>
              <a:t>Validation des enjeux et objectifs</a:t>
            </a:r>
          </a:p>
          <a:p>
            <a:endParaRPr lang="fr-FR" dirty="0"/>
          </a:p>
          <a:p>
            <a:endParaRPr lang="fr-FR" dirty="0"/>
          </a:p>
        </p:txBody>
      </p:sp>
      <p:sp>
        <p:nvSpPr>
          <p:cNvPr id="4" name="Espace réservé de la date 3">
            <a:extLst>
              <a:ext uri="{FF2B5EF4-FFF2-40B4-BE49-F238E27FC236}">
                <a16:creationId xmlns:a16="http://schemas.microsoft.com/office/drawing/2014/main" id="{A9EAB947-86A7-4F2D-854B-BADC85328B83}"/>
              </a:ext>
            </a:extLst>
          </p:cNvPr>
          <p:cNvSpPr>
            <a:spLocks noGrp="1"/>
          </p:cNvSpPr>
          <p:nvPr>
            <p:ph type="dt" sz="half" idx="10"/>
          </p:nvPr>
        </p:nvSpPr>
        <p:spPr/>
        <p:txBody>
          <a:bodyPr/>
          <a:lstStyle/>
          <a:p>
            <a:fld id="{3F8E4346-BA9F-416C-B42E-62EE7C0218DA}"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2ADE63DE-A490-4B5D-8A0B-2CE5FF3E0B53}"/>
              </a:ext>
            </a:extLst>
          </p:cNvPr>
          <p:cNvSpPr>
            <a:spLocks noGrp="1"/>
          </p:cNvSpPr>
          <p:nvPr>
            <p:ph type="sldNum" sz="quarter" idx="12"/>
          </p:nvPr>
        </p:nvSpPr>
        <p:spPr/>
        <p:txBody>
          <a:bodyPr/>
          <a:lstStyle/>
          <a:p>
            <a:fld id="{D4158729-E937-4EDF-A0C6-A2B3BDB57711}" type="slidenum">
              <a:rPr lang="fr-FR" smtClean="0"/>
              <a:pPr/>
              <a:t>52</a:t>
            </a:fld>
            <a:endParaRPr lang="fr-FR" dirty="0"/>
          </a:p>
        </p:txBody>
      </p:sp>
    </p:spTree>
    <p:extLst>
      <p:ext uri="{BB962C8B-B14F-4D97-AF65-F5344CB8AC3E}">
        <p14:creationId xmlns:p14="http://schemas.microsoft.com/office/powerpoint/2010/main" val="189755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1DE95-D597-4F1D-AB57-F9CA354550AA}"/>
              </a:ext>
            </a:extLst>
          </p:cNvPr>
          <p:cNvSpPr>
            <a:spLocks noGrp="1"/>
          </p:cNvSpPr>
          <p:nvPr>
            <p:ph type="title"/>
          </p:nvPr>
        </p:nvSpPr>
        <p:spPr/>
        <p:txBody>
          <a:bodyPr/>
          <a:lstStyle/>
          <a:p>
            <a:pPr algn="ctr"/>
            <a:r>
              <a:rPr lang="fr-FR" dirty="0"/>
              <a:t>Objectifs de la commission</a:t>
            </a:r>
          </a:p>
        </p:txBody>
      </p:sp>
      <p:graphicFrame>
        <p:nvGraphicFramePr>
          <p:cNvPr id="4" name="Espace réservé du contenu 3">
            <a:extLst>
              <a:ext uri="{FF2B5EF4-FFF2-40B4-BE49-F238E27FC236}">
                <a16:creationId xmlns:a16="http://schemas.microsoft.com/office/drawing/2014/main" id="{CF82F6C0-D2C8-4F8D-B8B1-BD97E5ED313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xplosion : 8 points 4">
            <a:extLst>
              <a:ext uri="{FF2B5EF4-FFF2-40B4-BE49-F238E27FC236}">
                <a16:creationId xmlns:a16="http://schemas.microsoft.com/office/drawing/2014/main" id="{0F4A136D-02DE-41C7-8954-95CD4428F358}"/>
              </a:ext>
            </a:extLst>
          </p:cNvPr>
          <p:cNvSpPr/>
          <p:nvPr/>
        </p:nvSpPr>
        <p:spPr>
          <a:xfrm>
            <a:off x="609600" y="4109986"/>
            <a:ext cx="3606265" cy="2473375"/>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Compatibilité SDAGE </a:t>
            </a:r>
          </a:p>
        </p:txBody>
      </p:sp>
      <p:sp>
        <p:nvSpPr>
          <p:cNvPr id="3" name="Espace réservé du numéro de diapositive 2">
            <a:extLst>
              <a:ext uri="{FF2B5EF4-FFF2-40B4-BE49-F238E27FC236}">
                <a16:creationId xmlns:a16="http://schemas.microsoft.com/office/drawing/2014/main" id="{47F5A50B-381C-4702-9D26-3828EBEC558A}"/>
              </a:ext>
            </a:extLst>
          </p:cNvPr>
          <p:cNvSpPr>
            <a:spLocks noGrp="1"/>
          </p:cNvSpPr>
          <p:nvPr>
            <p:ph type="sldNum" sz="quarter" idx="12"/>
          </p:nvPr>
        </p:nvSpPr>
        <p:spPr/>
        <p:txBody>
          <a:bodyPr/>
          <a:lstStyle/>
          <a:p>
            <a:fld id="{97281B59-02C3-4568-81FF-328C90ECFEF7}" type="slidenum">
              <a:rPr lang="fr-FR" smtClean="0"/>
              <a:t>6</a:t>
            </a:fld>
            <a:endParaRPr lang="fr-FR"/>
          </a:p>
        </p:txBody>
      </p:sp>
      <p:sp>
        <p:nvSpPr>
          <p:cNvPr id="6" name="Espace réservé de la date 5">
            <a:extLst>
              <a:ext uri="{FF2B5EF4-FFF2-40B4-BE49-F238E27FC236}">
                <a16:creationId xmlns:a16="http://schemas.microsoft.com/office/drawing/2014/main" id="{72D6E497-DF0C-412C-8AC0-20EC6A32855D}"/>
              </a:ext>
            </a:extLst>
          </p:cNvPr>
          <p:cNvSpPr>
            <a:spLocks noGrp="1"/>
          </p:cNvSpPr>
          <p:nvPr>
            <p:ph type="dt" sz="half" idx="10"/>
          </p:nvPr>
        </p:nvSpPr>
        <p:spPr/>
        <p:txBody>
          <a:bodyPr/>
          <a:lstStyle/>
          <a:p>
            <a:fld id="{26A5F98E-A1DA-4488-8A4D-32536CE8EAAD}" type="datetime1">
              <a:rPr lang="fr-FR" smtClean="0"/>
              <a:t>03/11/2021</a:t>
            </a:fld>
            <a:endParaRPr lang="fr-FR"/>
          </a:p>
        </p:txBody>
      </p:sp>
      <p:sp>
        <p:nvSpPr>
          <p:cNvPr id="7" name="Ellipse 6">
            <a:extLst>
              <a:ext uri="{FF2B5EF4-FFF2-40B4-BE49-F238E27FC236}">
                <a16:creationId xmlns:a16="http://schemas.microsoft.com/office/drawing/2014/main" id="{B2C5C01F-C565-4153-ABDB-F0088CDDE15B}"/>
              </a:ext>
            </a:extLst>
          </p:cNvPr>
          <p:cNvSpPr/>
          <p:nvPr/>
        </p:nvSpPr>
        <p:spPr>
          <a:xfrm>
            <a:off x="3686475" y="1366019"/>
            <a:ext cx="1058779" cy="9192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Vous êtes ici</a:t>
            </a:r>
          </a:p>
        </p:txBody>
      </p:sp>
    </p:spTree>
    <p:extLst>
      <p:ext uri="{BB962C8B-B14F-4D97-AF65-F5344CB8AC3E}">
        <p14:creationId xmlns:p14="http://schemas.microsoft.com/office/powerpoint/2010/main" val="3996713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1DE95-D597-4F1D-AB57-F9CA354550AA}"/>
              </a:ext>
            </a:extLst>
          </p:cNvPr>
          <p:cNvSpPr>
            <a:spLocks noGrp="1"/>
          </p:cNvSpPr>
          <p:nvPr>
            <p:ph type="title"/>
          </p:nvPr>
        </p:nvSpPr>
        <p:spPr>
          <a:xfrm>
            <a:off x="1712422" y="365125"/>
            <a:ext cx="9641378" cy="1325563"/>
          </a:xfrm>
        </p:spPr>
        <p:txBody>
          <a:bodyPr/>
          <a:lstStyle/>
          <a:p>
            <a:pPr algn="ctr"/>
            <a:r>
              <a:rPr lang="fr-FR" dirty="0"/>
              <a:t>Objectifs et méthode pour la révision de l’état des lieux du SAGE</a:t>
            </a:r>
          </a:p>
        </p:txBody>
      </p:sp>
      <p:sp>
        <p:nvSpPr>
          <p:cNvPr id="3" name="Espace réservé du numéro de diapositive 2">
            <a:extLst>
              <a:ext uri="{FF2B5EF4-FFF2-40B4-BE49-F238E27FC236}">
                <a16:creationId xmlns:a16="http://schemas.microsoft.com/office/drawing/2014/main" id="{47F5A50B-381C-4702-9D26-3828EBEC558A}"/>
              </a:ext>
            </a:extLst>
          </p:cNvPr>
          <p:cNvSpPr>
            <a:spLocks noGrp="1"/>
          </p:cNvSpPr>
          <p:nvPr>
            <p:ph type="sldNum" sz="quarter" idx="12"/>
          </p:nvPr>
        </p:nvSpPr>
        <p:spPr/>
        <p:txBody>
          <a:bodyPr/>
          <a:lstStyle/>
          <a:p>
            <a:fld id="{97281B59-02C3-4568-81FF-328C90ECFEF7}" type="slidenum">
              <a:rPr lang="fr-FR" smtClean="0"/>
              <a:t>7</a:t>
            </a:fld>
            <a:endParaRPr lang="fr-FR"/>
          </a:p>
        </p:txBody>
      </p:sp>
      <p:sp>
        <p:nvSpPr>
          <p:cNvPr id="6" name="Espace réservé de la date 5">
            <a:extLst>
              <a:ext uri="{FF2B5EF4-FFF2-40B4-BE49-F238E27FC236}">
                <a16:creationId xmlns:a16="http://schemas.microsoft.com/office/drawing/2014/main" id="{72D6E497-DF0C-412C-8AC0-20EC6A32855D}"/>
              </a:ext>
            </a:extLst>
          </p:cNvPr>
          <p:cNvSpPr>
            <a:spLocks noGrp="1"/>
          </p:cNvSpPr>
          <p:nvPr>
            <p:ph type="dt" sz="half" idx="10"/>
          </p:nvPr>
        </p:nvSpPr>
        <p:spPr/>
        <p:txBody>
          <a:bodyPr/>
          <a:lstStyle/>
          <a:p>
            <a:fld id="{C9B02832-5D8F-4D92-B8DF-866E433B5D4F}" type="datetime1">
              <a:rPr lang="fr-FR" smtClean="0"/>
              <a:t>03/11/2021</a:t>
            </a:fld>
            <a:endParaRPr lang="fr-FR"/>
          </a:p>
        </p:txBody>
      </p:sp>
      <p:graphicFrame>
        <p:nvGraphicFramePr>
          <p:cNvPr id="9" name="Espace réservé du contenu 8">
            <a:extLst>
              <a:ext uri="{FF2B5EF4-FFF2-40B4-BE49-F238E27FC236}">
                <a16:creationId xmlns:a16="http://schemas.microsoft.com/office/drawing/2014/main" id="{EB607AFB-0F04-451E-B5BC-6AF57C8A1826}"/>
              </a:ext>
            </a:extLst>
          </p:cNvPr>
          <p:cNvGraphicFramePr>
            <a:graphicFrameLocks noGrp="1"/>
          </p:cNvGraphicFramePr>
          <p:nvPr>
            <p:ph idx="1"/>
            <p:extLst>
              <p:ext uri="{D42A27DB-BD31-4B8C-83A1-F6EECF244321}">
                <p14:modId xmlns:p14="http://schemas.microsoft.com/office/powerpoint/2010/main" val="678184257"/>
              </p:ext>
            </p:extLst>
          </p:nvPr>
        </p:nvGraphicFramePr>
        <p:xfrm>
          <a:off x="209725" y="1812022"/>
          <a:ext cx="11982275" cy="4364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a:extLst>
              <a:ext uri="{FF2B5EF4-FFF2-40B4-BE49-F238E27FC236}">
                <a16:creationId xmlns:a16="http://schemas.microsoft.com/office/drawing/2014/main" id="{487E793D-86AF-4733-A350-94DD886D770A}"/>
              </a:ext>
            </a:extLst>
          </p:cNvPr>
          <p:cNvSpPr txBox="1"/>
          <p:nvPr/>
        </p:nvSpPr>
        <p:spPr>
          <a:xfrm>
            <a:off x="1548577" y="2352968"/>
            <a:ext cx="1535185" cy="369332"/>
          </a:xfrm>
          <a:prstGeom prst="rect">
            <a:avLst/>
          </a:prstGeom>
          <a:noFill/>
        </p:spPr>
        <p:txBody>
          <a:bodyPr wrap="square" rtlCol="0">
            <a:spAutoFit/>
          </a:bodyPr>
          <a:lstStyle/>
          <a:p>
            <a:r>
              <a:rPr lang="fr-FR" dirty="0"/>
              <a:t>1</a:t>
            </a:r>
            <a:r>
              <a:rPr lang="fr-FR" baseline="30000" dirty="0"/>
              <a:t>ère</a:t>
            </a:r>
            <a:r>
              <a:rPr lang="fr-FR" dirty="0"/>
              <a:t> réunion</a:t>
            </a:r>
          </a:p>
        </p:txBody>
      </p:sp>
      <p:sp>
        <p:nvSpPr>
          <p:cNvPr id="11" name="ZoneTexte 10">
            <a:extLst>
              <a:ext uri="{FF2B5EF4-FFF2-40B4-BE49-F238E27FC236}">
                <a16:creationId xmlns:a16="http://schemas.microsoft.com/office/drawing/2014/main" id="{66E5E29E-4DDE-4760-ADB0-47063D9B5A92}"/>
              </a:ext>
            </a:extLst>
          </p:cNvPr>
          <p:cNvSpPr txBox="1"/>
          <p:nvPr/>
        </p:nvSpPr>
        <p:spPr>
          <a:xfrm>
            <a:off x="5433269" y="2352968"/>
            <a:ext cx="1535185" cy="369332"/>
          </a:xfrm>
          <a:prstGeom prst="rect">
            <a:avLst/>
          </a:prstGeom>
          <a:noFill/>
        </p:spPr>
        <p:txBody>
          <a:bodyPr wrap="square" rtlCol="0">
            <a:spAutoFit/>
          </a:bodyPr>
          <a:lstStyle/>
          <a:p>
            <a:r>
              <a:rPr lang="fr-FR" dirty="0"/>
              <a:t>2</a:t>
            </a:r>
            <a:r>
              <a:rPr lang="fr-FR" baseline="30000" dirty="0"/>
              <a:t>ème</a:t>
            </a:r>
            <a:r>
              <a:rPr lang="fr-FR" dirty="0"/>
              <a:t>  réunion</a:t>
            </a:r>
          </a:p>
        </p:txBody>
      </p:sp>
      <p:sp>
        <p:nvSpPr>
          <p:cNvPr id="12" name="ZoneTexte 11">
            <a:extLst>
              <a:ext uri="{FF2B5EF4-FFF2-40B4-BE49-F238E27FC236}">
                <a16:creationId xmlns:a16="http://schemas.microsoft.com/office/drawing/2014/main" id="{7551C6D7-2EF1-4ED4-9AB7-E5A66D5AFE55}"/>
              </a:ext>
            </a:extLst>
          </p:cNvPr>
          <p:cNvSpPr txBox="1"/>
          <p:nvPr/>
        </p:nvSpPr>
        <p:spPr>
          <a:xfrm>
            <a:off x="8331447" y="2075969"/>
            <a:ext cx="1862356" cy="646331"/>
          </a:xfrm>
          <a:prstGeom prst="rect">
            <a:avLst/>
          </a:prstGeom>
          <a:noFill/>
        </p:spPr>
        <p:txBody>
          <a:bodyPr wrap="square" rtlCol="0">
            <a:spAutoFit/>
          </a:bodyPr>
          <a:lstStyle/>
          <a:p>
            <a:pPr algn="ctr"/>
            <a:r>
              <a:rPr lang="fr-FR" dirty="0"/>
              <a:t>3</a:t>
            </a:r>
            <a:r>
              <a:rPr lang="fr-FR" baseline="30000" dirty="0"/>
              <a:t>ème</a:t>
            </a:r>
            <a:r>
              <a:rPr lang="fr-FR" dirty="0"/>
              <a:t> réunion</a:t>
            </a:r>
          </a:p>
          <a:p>
            <a:pPr algn="ctr"/>
            <a:r>
              <a:rPr lang="fr-FR" dirty="0"/>
              <a:t>Janvier</a:t>
            </a:r>
          </a:p>
        </p:txBody>
      </p:sp>
      <p:sp>
        <p:nvSpPr>
          <p:cNvPr id="4" name="Flèche : double flèche horizontale 3">
            <a:extLst>
              <a:ext uri="{FF2B5EF4-FFF2-40B4-BE49-F238E27FC236}">
                <a16:creationId xmlns:a16="http://schemas.microsoft.com/office/drawing/2014/main" id="{053F8F3D-AAFE-47BC-9F7C-4B74C7EF34F7}"/>
              </a:ext>
            </a:extLst>
          </p:cNvPr>
          <p:cNvSpPr/>
          <p:nvPr/>
        </p:nvSpPr>
        <p:spPr>
          <a:xfrm>
            <a:off x="3442799" y="5038123"/>
            <a:ext cx="4969682" cy="94484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Relecture de l’état des lieux</a:t>
            </a:r>
          </a:p>
        </p:txBody>
      </p:sp>
    </p:spTree>
    <p:extLst>
      <p:ext uri="{BB962C8B-B14F-4D97-AF65-F5344CB8AC3E}">
        <p14:creationId xmlns:p14="http://schemas.microsoft.com/office/powerpoint/2010/main" val="325326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F70F0-9161-4393-92DF-F6C3EF7EB124}"/>
              </a:ext>
            </a:extLst>
          </p:cNvPr>
          <p:cNvSpPr>
            <a:spLocks noGrp="1"/>
          </p:cNvSpPr>
          <p:nvPr>
            <p:ph type="title"/>
          </p:nvPr>
        </p:nvSpPr>
        <p:spPr>
          <a:xfrm>
            <a:off x="599209" y="136525"/>
            <a:ext cx="10515600" cy="1325563"/>
          </a:xfrm>
        </p:spPr>
        <p:txBody>
          <a:bodyPr/>
          <a:lstStyle/>
          <a:p>
            <a:r>
              <a:rPr lang="fr-FR" dirty="0"/>
              <a:t>Ensuite ?</a:t>
            </a:r>
          </a:p>
        </p:txBody>
      </p:sp>
      <p:sp>
        <p:nvSpPr>
          <p:cNvPr id="4" name="Espace réservé de la date 3">
            <a:extLst>
              <a:ext uri="{FF2B5EF4-FFF2-40B4-BE49-F238E27FC236}">
                <a16:creationId xmlns:a16="http://schemas.microsoft.com/office/drawing/2014/main" id="{C78F0E7E-F7AC-4194-8492-C922F11EDBEA}"/>
              </a:ext>
            </a:extLst>
          </p:cNvPr>
          <p:cNvSpPr>
            <a:spLocks noGrp="1"/>
          </p:cNvSpPr>
          <p:nvPr>
            <p:ph type="dt" sz="half" idx="10"/>
          </p:nvPr>
        </p:nvSpPr>
        <p:spPr/>
        <p:txBody>
          <a:bodyPr/>
          <a:lstStyle/>
          <a:p>
            <a:fld id="{53374A8E-5D67-4C9F-A08C-4F86A3739E76}"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6F9C94A2-FC43-4722-BD3B-9104C7B3A0AC}"/>
              </a:ext>
            </a:extLst>
          </p:cNvPr>
          <p:cNvSpPr>
            <a:spLocks noGrp="1"/>
          </p:cNvSpPr>
          <p:nvPr>
            <p:ph type="sldNum" sz="quarter" idx="12"/>
          </p:nvPr>
        </p:nvSpPr>
        <p:spPr/>
        <p:txBody>
          <a:bodyPr/>
          <a:lstStyle/>
          <a:p>
            <a:fld id="{D4158729-E937-4EDF-A0C6-A2B3BDB57711}" type="slidenum">
              <a:rPr lang="fr-FR" smtClean="0"/>
              <a:pPr/>
              <a:t>8</a:t>
            </a:fld>
            <a:endParaRPr lang="fr-FR" dirty="0"/>
          </a:p>
        </p:txBody>
      </p:sp>
      <p:graphicFrame>
        <p:nvGraphicFramePr>
          <p:cNvPr id="6" name="Diagramme 5">
            <a:extLst>
              <a:ext uri="{FF2B5EF4-FFF2-40B4-BE49-F238E27FC236}">
                <a16:creationId xmlns:a16="http://schemas.microsoft.com/office/drawing/2014/main" id="{E45EFF03-D286-4F04-9658-4ADD3BF4F1DA}"/>
              </a:ext>
            </a:extLst>
          </p:cNvPr>
          <p:cNvGraphicFramePr/>
          <p:nvPr>
            <p:extLst>
              <p:ext uri="{D42A27DB-BD31-4B8C-83A1-F6EECF244321}">
                <p14:modId xmlns:p14="http://schemas.microsoft.com/office/powerpoint/2010/main" val="3902283718"/>
              </p:ext>
            </p:extLst>
          </p:nvPr>
        </p:nvGraphicFramePr>
        <p:xfrm>
          <a:off x="342900" y="955964"/>
          <a:ext cx="11752118" cy="529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a:extLst>
              <a:ext uri="{FF2B5EF4-FFF2-40B4-BE49-F238E27FC236}">
                <a16:creationId xmlns:a16="http://schemas.microsoft.com/office/drawing/2014/main" id="{040EA256-29A2-40AB-B0D4-7B50E54BD184}"/>
              </a:ext>
            </a:extLst>
          </p:cNvPr>
          <p:cNvSpPr txBox="1"/>
          <p:nvPr/>
        </p:nvSpPr>
        <p:spPr>
          <a:xfrm>
            <a:off x="1222663" y="4177546"/>
            <a:ext cx="2358737" cy="369332"/>
          </a:xfrm>
          <a:prstGeom prst="rect">
            <a:avLst/>
          </a:prstGeom>
          <a:noFill/>
        </p:spPr>
        <p:txBody>
          <a:bodyPr wrap="square" rtlCol="0">
            <a:spAutoFit/>
          </a:bodyPr>
          <a:lstStyle/>
          <a:p>
            <a:r>
              <a:rPr lang="fr-FR" dirty="0"/>
              <a:t>Février/mars 2022</a:t>
            </a:r>
          </a:p>
        </p:txBody>
      </p:sp>
      <p:sp>
        <p:nvSpPr>
          <p:cNvPr id="10" name="ZoneTexte 9">
            <a:extLst>
              <a:ext uri="{FF2B5EF4-FFF2-40B4-BE49-F238E27FC236}">
                <a16:creationId xmlns:a16="http://schemas.microsoft.com/office/drawing/2014/main" id="{8A7D3F42-F7B7-4DCA-A617-F94BD2E4482A}"/>
              </a:ext>
            </a:extLst>
          </p:cNvPr>
          <p:cNvSpPr txBox="1"/>
          <p:nvPr/>
        </p:nvSpPr>
        <p:spPr>
          <a:xfrm>
            <a:off x="4378037" y="2647913"/>
            <a:ext cx="2646218" cy="369332"/>
          </a:xfrm>
          <a:prstGeom prst="rect">
            <a:avLst/>
          </a:prstGeom>
          <a:noFill/>
        </p:spPr>
        <p:txBody>
          <a:bodyPr wrap="square" rtlCol="0">
            <a:spAutoFit/>
          </a:bodyPr>
          <a:lstStyle/>
          <a:p>
            <a:r>
              <a:rPr lang="fr-FR" dirty="0"/>
              <a:t>Mars 2022 -  début 2023</a:t>
            </a:r>
          </a:p>
        </p:txBody>
      </p:sp>
      <p:sp>
        <p:nvSpPr>
          <p:cNvPr id="11" name="ZoneTexte 10">
            <a:extLst>
              <a:ext uri="{FF2B5EF4-FFF2-40B4-BE49-F238E27FC236}">
                <a16:creationId xmlns:a16="http://schemas.microsoft.com/office/drawing/2014/main" id="{6DCDC657-B64E-40AF-9782-90ACDA8DF34D}"/>
              </a:ext>
            </a:extLst>
          </p:cNvPr>
          <p:cNvSpPr txBox="1"/>
          <p:nvPr/>
        </p:nvSpPr>
        <p:spPr>
          <a:xfrm>
            <a:off x="8995063" y="4177546"/>
            <a:ext cx="2358737" cy="369332"/>
          </a:xfrm>
          <a:prstGeom prst="rect">
            <a:avLst/>
          </a:prstGeom>
          <a:noFill/>
        </p:spPr>
        <p:txBody>
          <a:bodyPr wrap="square" rtlCol="0">
            <a:spAutoFit/>
          </a:bodyPr>
          <a:lstStyle/>
          <a:p>
            <a:r>
              <a:rPr lang="fr-FR" dirty="0"/>
              <a:t>2023/2024</a:t>
            </a:r>
          </a:p>
        </p:txBody>
      </p:sp>
    </p:spTree>
    <p:extLst>
      <p:ext uri="{BB962C8B-B14F-4D97-AF65-F5344CB8AC3E}">
        <p14:creationId xmlns:p14="http://schemas.microsoft.com/office/powerpoint/2010/main" val="39367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664801-33AD-4965-9BF3-4DDC0222DA05}"/>
              </a:ext>
            </a:extLst>
          </p:cNvPr>
          <p:cNvSpPr>
            <a:spLocks noGrp="1"/>
          </p:cNvSpPr>
          <p:nvPr>
            <p:ph type="title"/>
          </p:nvPr>
        </p:nvSpPr>
        <p:spPr/>
        <p:txBody>
          <a:bodyPr/>
          <a:lstStyle/>
          <a:p>
            <a:r>
              <a:rPr lang="fr-FR" dirty="0"/>
              <a:t>Etat des lieux et diagnostic : Méthode</a:t>
            </a:r>
          </a:p>
        </p:txBody>
      </p:sp>
      <p:sp>
        <p:nvSpPr>
          <p:cNvPr id="3" name="Espace réservé du contenu 2">
            <a:extLst>
              <a:ext uri="{FF2B5EF4-FFF2-40B4-BE49-F238E27FC236}">
                <a16:creationId xmlns:a16="http://schemas.microsoft.com/office/drawing/2014/main" id="{B391F95D-D25F-43BA-AE57-C8DA5AE0CD79}"/>
              </a:ext>
            </a:extLst>
          </p:cNvPr>
          <p:cNvSpPr>
            <a:spLocks noGrp="1"/>
          </p:cNvSpPr>
          <p:nvPr>
            <p:ph idx="1"/>
          </p:nvPr>
        </p:nvSpPr>
        <p:spPr/>
        <p:txBody>
          <a:bodyPr>
            <a:normAutofit fontScale="92500" lnSpcReduction="10000"/>
          </a:bodyPr>
          <a:lstStyle/>
          <a:p>
            <a:pPr marL="0" indent="0">
              <a:buNone/>
            </a:pPr>
            <a:r>
              <a:rPr lang="fr-FR" b="1" u="sng" dirty="0">
                <a:solidFill>
                  <a:srgbClr val="FF0000"/>
                </a:solidFill>
              </a:rPr>
              <a:t>Méthode pour chaque objectif du SAGE :</a:t>
            </a:r>
          </a:p>
          <a:p>
            <a:pPr marL="0" indent="0">
              <a:buNone/>
            </a:pPr>
            <a:endParaRPr lang="fr-FR" dirty="0"/>
          </a:p>
          <a:p>
            <a:pPr>
              <a:buFontTx/>
              <a:buChar char="-"/>
            </a:pPr>
            <a:r>
              <a:rPr lang="fr-FR" dirty="0">
                <a:solidFill>
                  <a:schemeClr val="accent2"/>
                </a:solidFill>
              </a:rPr>
              <a:t>Présentation des données de l’état des lieux </a:t>
            </a:r>
          </a:p>
          <a:p>
            <a:pPr lvl="1">
              <a:buFontTx/>
              <a:buChar char="-"/>
            </a:pPr>
            <a:r>
              <a:rPr lang="fr-FR" i="1" dirty="0"/>
              <a:t>Où en est-on ?</a:t>
            </a:r>
          </a:p>
          <a:p>
            <a:pPr marL="457200" lvl="1" indent="0">
              <a:buNone/>
            </a:pPr>
            <a:endParaRPr lang="fr-FR" i="1" dirty="0"/>
          </a:p>
          <a:p>
            <a:pPr>
              <a:buFontTx/>
              <a:buChar char="-"/>
            </a:pPr>
            <a:r>
              <a:rPr lang="fr-FR" dirty="0">
                <a:solidFill>
                  <a:schemeClr val="accent2"/>
                </a:solidFill>
              </a:rPr>
              <a:t>Présentation des dispositions du SAGE actuel (approuvé depuis 2011)</a:t>
            </a:r>
          </a:p>
          <a:p>
            <a:pPr lvl="1">
              <a:buFontTx/>
              <a:buChar char="-"/>
            </a:pPr>
            <a:r>
              <a:rPr lang="fr-FR" i="1" dirty="0"/>
              <a:t>Quel bilan tirer des 10 années d’approbation ? Quelle amélioration ?</a:t>
            </a:r>
          </a:p>
          <a:p>
            <a:pPr marL="457200" lvl="1" indent="0">
              <a:buNone/>
            </a:pPr>
            <a:endParaRPr lang="fr-FR" i="1" dirty="0"/>
          </a:p>
          <a:p>
            <a:pPr>
              <a:buFontTx/>
              <a:buChar char="-"/>
            </a:pPr>
            <a:r>
              <a:rPr lang="fr-FR" dirty="0">
                <a:solidFill>
                  <a:schemeClr val="accent2"/>
                </a:solidFill>
              </a:rPr>
              <a:t>Discussion autour du Diagnostic  </a:t>
            </a:r>
          </a:p>
          <a:p>
            <a:pPr lvl="1">
              <a:buFontTx/>
              <a:buChar char="-"/>
            </a:pPr>
            <a:r>
              <a:rPr lang="fr-FR" i="1" dirty="0"/>
              <a:t>Quels sont les points à garder ou à améliorer ? </a:t>
            </a:r>
          </a:p>
          <a:p>
            <a:pPr lvl="1">
              <a:buFontTx/>
              <a:buChar char="-"/>
            </a:pPr>
            <a:r>
              <a:rPr lang="fr-FR" i="1" dirty="0"/>
              <a:t>Quelles orientations prendre ?</a:t>
            </a:r>
            <a:endParaRPr lang="fr-FR" dirty="0"/>
          </a:p>
        </p:txBody>
      </p:sp>
      <p:sp>
        <p:nvSpPr>
          <p:cNvPr id="4" name="Espace réservé de la date 3">
            <a:extLst>
              <a:ext uri="{FF2B5EF4-FFF2-40B4-BE49-F238E27FC236}">
                <a16:creationId xmlns:a16="http://schemas.microsoft.com/office/drawing/2014/main" id="{4314554D-1378-447A-8359-A53A922841DD}"/>
              </a:ext>
            </a:extLst>
          </p:cNvPr>
          <p:cNvSpPr>
            <a:spLocks noGrp="1"/>
          </p:cNvSpPr>
          <p:nvPr>
            <p:ph type="dt" sz="half" idx="10"/>
          </p:nvPr>
        </p:nvSpPr>
        <p:spPr/>
        <p:txBody>
          <a:bodyPr/>
          <a:lstStyle/>
          <a:p>
            <a:fld id="{32F33CFE-165B-4F3A-9D0B-CA34174985D1}" type="datetime1">
              <a:rPr lang="fr-FR" smtClean="0"/>
              <a:t>03/11/2021</a:t>
            </a:fld>
            <a:endParaRPr lang="fr-FR" dirty="0"/>
          </a:p>
        </p:txBody>
      </p:sp>
      <p:sp>
        <p:nvSpPr>
          <p:cNvPr id="5" name="Espace réservé du numéro de diapositive 4">
            <a:extLst>
              <a:ext uri="{FF2B5EF4-FFF2-40B4-BE49-F238E27FC236}">
                <a16:creationId xmlns:a16="http://schemas.microsoft.com/office/drawing/2014/main" id="{6121F7F1-A9F3-437A-B810-B02398874631}"/>
              </a:ext>
            </a:extLst>
          </p:cNvPr>
          <p:cNvSpPr>
            <a:spLocks noGrp="1"/>
          </p:cNvSpPr>
          <p:nvPr>
            <p:ph type="sldNum" sz="quarter" idx="12"/>
          </p:nvPr>
        </p:nvSpPr>
        <p:spPr/>
        <p:txBody>
          <a:bodyPr/>
          <a:lstStyle/>
          <a:p>
            <a:fld id="{D4158729-E937-4EDF-A0C6-A2B3BDB57711}" type="slidenum">
              <a:rPr lang="fr-FR" smtClean="0"/>
              <a:pPr/>
              <a:t>9</a:t>
            </a:fld>
            <a:endParaRPr lang="fr-FR" dirty="0"/>
          </a:p>
        </p:txBody>
      </p:sp>
    </p:spTree>
    <p:extLst>
      <p:ext uri="{BB962C8B-B14F-4D97-AF65-F5344CB8AC3E}">
        <p14:creationId xmlns:p14="http://schemas.microsoft.com/office/powerpoint/2010/main" val="164509105"/>
      </p:ext>
    </p:extLst>
  </p:cSld>
  <p:clrMapOvr>
    <a:masterClrMapping/>
  </p:clrMapOvr>
</p:sld>
</file>

<file path=ppt/theme/theme1.xml><?xml version="1.0" encoding="utf-8"?>
<a:theme xmlns:a="http://schemas.openxmlformats.org/drawingml/2006/main" name="Thème_test1">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_test1" id="{1A9ADCD1-85E1-4092-863B-C6EDF0EFAF4C}" vid="{8FAE6906-97C4-46DF-AE56-871CFD5D397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Thème_test1</Template>
  <TotalTime>9326</TotalTime>
  <Words>4614</Words>
  <Application>Microsoft Office PowerPoint</Application>
  <PresentationFormat>Grand écran</PresentationFormat>
  <Paragraphs>743</Paragraphs>
  <Slides>52</Slides>
  <Notes>12</Notes>
  <HiddenSlides>8</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52</vt:i4>
      </vt:variant>
    </vt:vector>
  </HeadingPairs>
  <TitlesOfParts>
    <vt:vector size="59" baseType="lpstr">
      <vt:lpstr>Arial</vt:lpstr>
      <vt:lpstr>Calibri</vt:lpstr>
      <vt:lpstr>Calibri Light</vt:lpstr>
      <vt:lpstr>Courier New</vt:lpstr>
      <vt:lpstr>Times New Roman</vt:lpstr>
      <vt:lpstr>Wingdings</vt:lpstr>
      <vt:lpstr>Thème_test1</vt:lpstr>
      <vt:lpstr>Commission thématique Gestion des milieux aquatiques</vt:lpstr>
      <vt:lpstr>Ordre du jour</vt:lpstr>
      <vt:lpstr>Qu’est ce qu’un SAGE ?</vt:lpstr>
      <vt:lpstr>Qu’est ce qu’un SAGE ?</vt:lpstr>
      <vt:lpstr>Le SAGE de la Canche</vt:lpstr>
      <vt:lpstr>Objectifs de la commission</vt:lpstr>
      <vt:lpstr>Objectifs et méthode pour la révision de l’état des lieux du SAGE</vt:lpstr>
      <vt:lpstr>Ensuite ?</vt:lpstr>
      <vt:lpstr>Etat des lieux et diagnostic : Méthode</vt:lpstr>
      <vt:lpstr>Etat des lieux et diagnostic</vt:lpstr>
      <vt:lpstr>Etat des lieux et diagnostic</vt:lpstr>
      <vt:lpstr>ENJEU 2 : Reconquérir la qualité des eaux superficielles et des milieux aquatiques</vt:lpstr>
      <vt:lpstr>Etat des masses d’eau : DCE</vt:lpstr>
      <vt:lpstr>Etat des masses d’eau : DCE</vt:lpstr>
      <vt:lpstr>Etat des masses d’eau : DCE</vt:lpstr>
      <vt:lpstr>Etat des lieux : Les plans de gestion</vt:lpstr>
      <vt:lpstr>Etat des lieux</vt:lpstr>
      <vt:lpstr>Etat des lieux</vt:lpstr>
      <vt:lpstr>Thème 11 : Assurer une gestion raisonnée des cours d’eau</vt:lpstr>
      <vt:lpstr>Thème 12 : Tendre vers une gestion raisonnée des activités de loisirs</vt:lpstr>
      <vt:lpstr>Bilan objectif 6 : quelles orientations ?</vt:lpstr>
      <vt:lpstr>Bilan objectif 6</vt:lpstr>
      <vt:lpstr>ENJEU 2 : Reconquérir la qualité des eaux superficielles et des milieux aquatiques</vt:lpstr>
      <vt:lpstr>Etat des lieux</vt:lpstr>
      <vt:lpstr>Bilan du SAGE</vt:lpstr>
      <vt:lpstr>Bilan objectif 7</vt:lpstr>
      <vt:lpstr>ENJEU 2 : Reconquérir la qualité des eaux superficielles et des milieux aquatiques</vt:lpstr>
      <vt:lpstr>Etat des lieux</vt:lpstr>
      <vt:lpstr>Complément Inventaire SAGE Canche</vt:lpstr>
      <vt:lpstr>Fonctionnalité des zones humides</vt:lpstr>
      <vt:lpstr>Cartographie nationale</vt:lpstr>
      <vt:lpstr>Thème 13 : Préserver et reconquérir les zones humides et leurs fonctions</vt:lpstr>
      <vt:lpstr>Thème 13 : Préserver et reconquérir les zones humides et leurs fonctions</vt:lpstr>
      <vt:lpstr>Thème 14 : Désenclaver les milieux humides en favorisant les continuités écologiques et un maillage des sites</vt:lpstr>
      <vt:lpstr>Bilan</vt:lpstr>
      <vt:lpstr>Bilan objectif 8 </vt:lpstr>
      <vt:lpstr>Proposition nouveaux enjeux</vt:lpstr>
      <vt:lpstr>ENJEU 4 : Protéger et mettre en valeur l’estuaire et la zone littorale</vt:lpstr>
      <vt:lpstr>Etat des lieux</vt:lpstr>
      <vt:lpstr>Rappel de l’état des lieux</vt:lpstr>
      <vt:lpstr>Bilan du SAGE</vt:lpstr>
      <vt:lpstr>Bilan de l’ Objectif 11 : Améliorer la connaissance du littoral </vt:lpstr>
      <vt:lpstr>ENJEU 4 : Protéger et mettre en valeur l’estuaire et la zone littorale</vt:lpstr>
      <vt:lpstr>Bilan du SAGE</vt:lpstr>
      <vt:lpstr>ENJEU 4 : Protéger et mettre en valeur l’estuaire et la zone littorale</vt:lpstr>
      <vt:lpstr>Rappel de l’état des lieux</vt:lpstr>
      <vt:lpstr>Thème 18 : Assurer une gestion et un entretien écologique adaptés des cours d’eau et du réseau hydrographique des bas-champs</vt:lpstr>
      <vt:lpstr>Thème 19 : Préserver et réhabiliter le complexe des zones humides de la plaine maritime picarde correspondant principalement à la zone des bas-champs, aux zones humides arrière-littorales et à l’estuaire</vt:lpstr>
      <vt:lpstr>Bilan Objectif 13 : Mettre en place une gestion concertée des zones littorale, estuaire et bas-champs </vt:lpstr>
      <vt:lpstr>Bilan objectif 13</vt:lpstr>
      <vt:lpstr>Proposition nouveaux enjeux</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thématique Risques : Erosion, Ruissellement et Inondations</dc:title>
  <dc:creator>Zones Humides</dc:creator>
  <cp:lastModifiedBy>Alexandre Gallet</cp:lastModifiedBy>
  <cp:revision>124</cp:revision>
  <dcterms:created xsi:type="dcterms:W3CDTF">2021-07-02T08:40:27Z</dcterms:created>
  <dcterms:modified xsi:type="dcterms:W3CDTF">2021-11-03T15:31:34Z</dcterms:modified>
</cp:coreProperties>
</file>